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8"/>
  </p:notesMasterIdLst>
  <p:sldIdLst>
    <p:sldId id="270" r:id="rId5"/>
    <p:sldId id="627" r:id="rId6"/>
    <p:sldId id="474" r:id="rId7"/>
    <p:sldId id="625" r:id="rId9"/>
    <p:sldId id="628" r:id="rId10"/>
    <p:sldId id="475" r:id="rId11"/>
    <p:sldId id="476" r:id="rId12"/>
    <p:sldId id="477" r:id="rId13"/>
    <p:sldId id="478" r:id="rId14"/>
    <p:sldId id="479" r:id="rId15"/>
    <p:sldId id="481" r:id="rId16"/>
    <p:sldId id="480" r:id="rId17"/>
    <p:sldId id="482" r:id="rId18"/>
    <p:sldId id="483" r:id="rId19"/>
    <p:sldId id="484" r:id="rId20"/>
    <p:sldId id="488" r:id="rId21"/>
    <p:sldId id="485" r:id="rId22"/>
    <p:sldId id="489" r:id="rId23"/>
    <p:sldId id="490" r:id="rId24"/>
    <p:sldId id="519" r:id="rId25"/>
    <p:sldId id="520" r:id="rId26"/>
    <p:sldId id="522" r:id="rId27"/>
    <p:sldId id="491" r:id="rId28"/>
    <p:sldId id="492" r:id="rId29"/>
    <p:sldId id="523" r:id="rId30"/>
    <p:sldId id="524" r:id="rId31"/>
    <p:sldId id="493" r:id="rId32"/>
    <p:sldId id="525" r:id="rId33"/>
    <p:sldId id="526" r:id="rId34"/>
    <p:sldId id="494" r:id="rId35"/>
    <p:sldId id="269" r:id="rId36"/>
    <p:sldId id="629" r:id="rId37"/>
    <p:sldId id="661" r:id="rId38"/>
    <p:sldId id="662" r:id="rId39"/>
    <p:sldId id="630" r:id="rId40"/>
    <p:sldId id="631" r:id="rId41"/>
    <p:sldId id="632" r:id="rId42"/>
    <p:sldId id="633" r:id="rId43"/>
    <p:sldId id="634" r:id="rId44"/>
    <p:sldId id="637" r:id="rId45"/>
    <p:sldId id="635" r:id="rId46"/>
    <p:sldId id="638" r:id="rId47"/>
    <p:sldId id="640" r:id="rId48"/>
    <p:sldId id="639" r:id="rId49"/>
    <p:sldId id="641" r:id="rId50"/>
    <p:sldId id="663" r:id="rId51"/>
    <p:sldId id="665" r:id="rId52"/>
    <p:sldId id="664" r:id="rId53"/>
    <p:sldId id="666" r:id="rId54"/>
    <p:sldId id="667" r:id="rId55"/>
    <p:sldId id="669" r:id="rId56"/>
    <p:sldId id="668" r:id="rId57"/>
    <p:sldId id="671" r:id="rId58"/>
    <p:sldId id="670" r:id="rId59"/>
    <p:sldId id="672" r:id="rId60"/>
    <p:sldId id="673" r:id="rId61"/>
    <p:sldId id="674" r:id="rId62"/>
    <p:sldId id="675" r:id="rId63"/>
    <p:sldId id="677" r:id="rId64"/>
    <p:sldId id="676" r:id="rId65"/>
    <p:sldId id="678" r:id="rId66"/>
    <p:sldId id="642" r:id="rId67"/>
    <p:sldId id="644" r:id="rId68"/>
    <p:sldId id="643" r:id="rId69"/>
    <p:sldId id="645" r:id="rId70"/>
    <p:sldId id="646" r:id="rId71"/>
    <p:sldId id="647" r:id="rId72"/>
    <p:sldId id="648" r:id="rId73"/>
    <p:sldId id="650" r:id="rId74"/>
    <p:sldId id="649" r:id="rId75"/>
    <p:sldId id="651" r:id="rId76"/>
    <p:sldId id="652" r:id="rId77"/>
    <p:sldId id="653" r:id="rId78"/>
    <p:sldId id="654" r:id="rId79"/>
    <p:sldId id="655" r:id="rId80"/>
    <p:sldId id="656" r:id="rId81"/>
    <p:sldId id="657" r:id="rId82"/>
    <p:sldId id="658" r:id="rId83"/>
    <p:sldId id="659" r:id="rId84"/>
    <p:sldId id="660" r:id="rId85"/>
    <p:sldId id="404" r:id="rId86"/>
    <p:sldId id="402" r:id="rId87"/>
    <p:sldId id="407" r:id="rId88"/>
    <p:sldId id="405" r:id="rId89"/>
    <p:sldId id="406" r:id="rId90"/>
  </p:sldIdLst>
  <p:sldSz cx="12192000" cy="6858000"/>
  <p:notesSz cx="6858000" cy="9144000"/>
  <p:custDataLst>
    <p:tags r:id="rId9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0" clrIdx="0"/>
  <p:cmAuthor id="2" name="23555" initials="2" lastIdx="0" clrIdx="1"/>
  <p:cmAuthor id="3" name="Administrator" initials="A" lastIdx="0" clrIdx="2"/>
  <p:cmAuthor id="4" name="Author" initials="A" lastIdx="0" clrIdx="3"/>
  <p:cmAuthor id="5" name="asus" initials="a" lastIdx="0" clrIdx="4"/>
  <p:cmAuthor id="6" name="潘 清" initials="潘" lastIdx="0" clrIdx="5"/>
  <p:cmAuthor id="7" name="asus-1" initials="a" lastIdx="0" clrIdx="6"/>
  <p:cmAuthor id="8" name="WPS" initials="W" lastIdx="0" clrIdx="7"/>
  <p:cmAuthor id="9" name="作者" initials="A" lastIdx="0" clrIdx="8"/>
  <p:cmAuthor id="10" name="WPS_1679281038" initials="W" lastIdx="0" clrIdx="9"/>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660"/>
  </p:normalViewPr>
  <p:slideViewPr>
    <p:cSldViewPr snapToGrid="0">
      <p:cViewPr varScale="1">
        <p:scale>
          <a:sx n="105" d="100"/>
          <a:sy n="105" d="100"/>
        </p:scale>
        <p:origin x="60" y="3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317.xml"/><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notesMaster" Target="notesMasters/notesMaster1.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自定义版式">
    <p:bg>
      <p:bgPr>
        <a:no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837200" y="673784"/>
            <a:ext cx="1101928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标题 1"/>
          <p:cNvSpPr txBox="1"/>
          <p:nvPr userDrawn="1"/>
        </p:nvSpPr>
        <p:spPr>
          <a:xfrm>
            <a:off x="908685" y="370840"/>
            <a:ext cx="4008755" cy="395605"/>
          </a:xfrm>
          <a:prstGeom prst="rect">
            <a:avLst/>
          </a:prstGeom>
        </p:spPr>
        <p:txBody>
          <a:bodyPr>
            <a:noAutofit/>
          </a:bodyPr>
          <a:lstStyle>
            <a:lvl1pPr algn="l" defTabSz="914400" rtl="0" eaLnBrk="1" latinLnBrk="0" hangingPunct="1">
              <a:lnSpc>
                <a:spcPct val="90000"/>
              </a:lnSpc>
              <a:spcBef>
                <a:spcPct val="0"/>
              </a:spcBef>
              <a:buNone/>
              <a:defRPr sz="2000" kern="1200">
                <a:solidFill>
                  <a:schemeClr val="tx1"/>
                </a:solidFill>
                <a:latin typeface="+mj-lt"/>
                <a:ea typeface="+mj-ea"/>
                <a:cs typeface="+mj-cs"/>
              </a:defRPr>
            </a:lvl1pPr>
          </a:lstStyle>
          <a:p>
            <a:pPr fontAlgn="auto">
              <a:spcAft>
                <a:spcPts val="0"/>
              </a:spcAft>
            </a:pPr>
            <a:r>
              <a:rPr lang="zh-CN" altLang="en-US" sz="1400" b="1" dirty="0">
                <a:solidFill>
                  <a:srgbClr val="2577EC"/>
                </a:solidFill>
                <a:latin typeface="+mn-lt"/>
                <a:ea typeface="+mn-ea"/>
                <a:cs typeface="+mn-ea"/>
                <a:sym typeface="+mn-lt"/>
              </a:rPr>
              <a:t>大数据人才孵化平台</a:t>
            </a:r>
            <a:endParaRPr lang="zh-CN" altLang="en-US" sz="1400" b="1" dirty="0">
              <a:solidFill>
                <a:srgbClr val="2577EC"/>
              </a:solidFill>
              <a:latin typeface="+mn-lt"/>
              <a:ea typeface="+mn-ea"/>
              <a:cs typeface="+mn-ea"/>
              <a:sym typeface="+mn-lt"/>
            </a:endParaRPr>
          </a:p>
        </p:txBody>
      </p:sp>
      <p:pic>
        <p:nvPicPr>
          <p:cNvPr id="4" name="图片 3" descr="沃林人力"/>
          <p:cNvPicPr>
            <a:picLocks noChangeAspect="1"/>
          </p:cNvPicPr>
          <p:nvPr userDrawn="1"/>
        </p:nvPicPr>
        <p:blipFill>
          <a:blip r:embed="rId2"/>
          <a:stretch>
            <a:fillRect/>
          </a:stretch>
        </p:blipFill>
        <p:spPr>
          <a:xfrm>
            <a:off x="47625" y="0"/>
            <a:ext cx="789305" cy="789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图片 7" descr="C:/Users/kingsoft/AppData/Local/Temp/fig2wpp/@svg_Union_#color-2113&amp;609.svg"/>
          <p:cNvSpPr/>
          <p:nvPr userDrawn="1">
            <p:custDataLst>
              <p:tags r:id="rId2"/>
            </p:custDataLst>
          </p:nvPr>
        </p:nvSpPr>
        <p:spPr>
          <a:xfrm>
            <a:off x="0" y="669144"/>
            <a:ext cx="12188825" cy="3388079"/>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093850" y="3465573"/>
            <a:ext cx="10043122"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67638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wrap="square" lIns="0" tIns="0" rIns="0" bIns="0" anchor="b">
            <a:normAutofit/>
          </a:bodyPr>
          <a:lstStyle>
            <a:lvl1pPr algn="l">
              <a:defRPr sz="3600">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title" hasCustomPrompt="1"/>
            <p:custDataLst>
              <p:tags r:id="rId3"/>
            </p:custDataLst>
          </p:nvPr>
        </p:nvSpPr>
        <p:spPr>
          <a:xfrm>
            <a:off x="1127654" y="4219472"/>
            <a:ext cx="5298545" cy="1081088"/>
          </a:xfrm>
        </p:spPr>
        <p:txBody>
          <a:bodyPr wrap="square" anchor="b">
            <a:normAutofit/>
          </a:bodyPr>
          <a:lstStyle>
            <a:lvl1pPr>
              <a:defRPr sz="45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1" name="文本框 10"/>
          <p:cNvSpPr txBox="1"/>
          <p:nvPr userDrawn="1">
            <p:custDataLst>
              <p:tags r:id="rId7"/>
            </p:custDataLst>
          </p:nvPr>
        </p:nvSpPr>
        <p:spPr>
          <a:xfrm>
            <a:off x="1130334" y="5498053"/>
            <a:ext cx="1368028" cy="238423"/>
          </a:xfrm>
          <a:custGeom>
            <a:avLst/>
            <a:gdLst/>
            <a:ahLst/>
            <a:cxnLst/>
            <a:rect l="l" t="t" r="r" b="b"/>
            <a:pathLst>
              <a:path w="1368028" h="238423">
                <a:moveTo>
                  <a:pt x="297954" y="102691"/>
                </a:moveTo>
                <a:cubicBezTo>
                  <a:pt x="285353" y="102691"/>
                  <a:pt x="275555" y="107007"/>
                  <a:pt x="268560" y="115639"/>
                </a:cubicBezTo>
                <a:cubicBezTo>
                  <a:pt x="261565" y="124271"/>
                  <a:pt x="258068" y="136475"/>
                  <a:pt x="258068" y="152251"/>
                </a:cubicBezTo>
                <a:cubicBezTo>
                  <a:pt x="258068" y="185093"/>
                  <a:pt x="271463" y="201513"/>
                  <a:pt x="298252" y="201513"/>
                </a:cubicBezTo>
                <a:cubicBezTo>
                  <a:pt x="323949" y="201513"/>
                  <a:pt x="336798" y="184646"/>
                  <a:pt x="336798" y="150912"/>
                </a:cubicBezTo>
                <a:cubicBezTo>
                  <a:pt x="336798" y="118765"/>
                  <a:pt x="323850" y="102691"/>
                  <a:pt x="297954" y="102691"/>
                </a:cubicBezTo>
                <a:close/>
                <a:moveTo>
                  <a:pt x="814536" y="98673"/>
                </a:moveTo>
                <a:cubicBezTo>
                  <a:pt x="806301" y="98673"/>
                  <a:pt x="799009" y="102046"/>
                  <a:pt x="792659" y="108793"/>
                </a:cubicBezTo>
                <a:cubicBezTo>
                  <a:pt x="786309" y="115540"/>
                  <a:pt x="782340" y="124470"/>
                  <a:pt x="780752" y="135582"/>
                </a:cubicBezTo>
                <a:lnTo>
                  <a:pt x="844451" y="135582"/>
                </a:lnTo>
                <a:cubicBezTo>
                  <a:pt x="844451" y="110976"/>
                  <a:pt x="834479" y="98673"/>
                  <a:pt x="814536" y="98673"/>
                </a:cubicBezTo>
                <a:close/>
                <a:moveTo>
                  <a:pt x="1314748" y="65782"/>
                </a:moveTo>
                <a:cubicBezTo>
                  <a:pt x="1329829" y="65782"/>
                  <a:pt x="1344365" y="68014"/>
                  <a:pt x="1358354" y="72479"/>
                </a:cubicBezTo>
                <a:lnTo>
                  <a:pt x="1358354" y="110282"/>
                </a:lnTo>
                <a:cubicBezTo>
                  <a:pt x="1345555" y="102741"/>
                  <a:pt x="1331466" y="98971"/>
                  <a:pt x="1316087" y="98971"/>
                </a:cubicBezTo>
                <a:cubicBezTo>
                  <a:pt x="1308447" y="98971"/>
                  <a:pt x="1302296" y="100335"/>
                  <a:pt x="1297633" y="103063"/>
                </a:cubicBezTo>
                <a:cubicBezTo>
                  <a:pt x="1292969" y="105792"/>
                  <a:pt x="1290638" y="109389"/>
                  <a:pt x="1290638" y="113853"/>
                </a:cubicBezTo>
                <a:cubicBezTo>
                  <a:pt x="1290638" y="121394"/>
                  <a:pt x="1297583" y="127496"/>
                  <a:pt x="1311474" y="132159"/>
                </a:cubicBezTo>
                <a:cubicBezTo>
                  <a:pt x="1326356" y="137120"/>
                  <a:pt x="1337543" y="141635"/>
                  <a:pt x="1345034" y="145703"/>
                </a:cubicBezTo>
                <a:cubicBezTo>
                  <a:pt x="1352525" y="149771"/>
                  <a:pt x="1358230" y="155128"/>
                  <a:pt x="1362150" y="161776"/>
                </a:cubicBezTo>
                <a:cubicBezTo>
                  <a:pt x="1366069" y="168424"/>
                  <a:pt x="1368028" y="176113"/>
                  <a:pt x="1368028" y="184844"/>
                </a:cubicBezTo>
                <a:cubicBezTo>
                  <a:pt x="1368028" y="201811"/>
                  <a:pt x="1361232" y="214982"/>
                  <a:pt x="1347639" y="224358"/>
                </a:cubicBezTo>
                <a:cubicBezTo>
                  <a:pt x="1334046" y="233735"/>
                  <a:pt x="1315889" y="238423"/>
                  <a:pt x="1293168" y="238423"/>
                </a:cubicBezTo>
                <a:cubicBezTo>
                  <a:pt x="1275308" y="238423"/>
                  <a:pt x="1258788" y="235595"/>
                  <a:pt x="1243608" y="229939"/>
                </a:cubicBezTo>
                <a:lnTo>
                  <a:pt x="1243608" y="190202"/>
                </a:lnTo>
                <a:cubicBezTo>
                  <a:pt x="1260078" y="200223"/>
                  <a:pt x="1276201" y="205234"/>
                  <a:pt x="1291977" y="205234"/>
                </a:cubicBezTo>
                <a:cubicBezTo>
                  <a:pt x="1311821" y="205234"/>
                  <a:pt x="1321743" y="199926"/>
                  <a:pt x="1321743" y="189309"/>
                </a:cubicBezTo>
                <a:cubicBezTo>
                  <a:pt x="1321743" y="181769"/>
                  <a:pt x="1313557" y="175468"/>
                  <a:pt x="1297186" y="170408"/>
                </a:cubicBezTo>
                <a:cubicBezTo>
                  <a:pt x="1276747" y="164058"/>
                  <a:pt x="1262707" y="156989"/>
                  <a:pt x="1255068" y="149200"/>
                </a:cubicBezTo>
                <a:cubicBezTo>
                  <a:pt x="1247428" y="141411"/>
                  <a:pt x="1243608" y="130869"/>
                  <a:pt x="1243608" y="117574"/>
                </a:cubicBezTo>
                <a:cubicBezTo>
                  <a:pt x="1243608" y="101401"/>
                  <a:pt x="1250156" y="88726"/>
                  <a:pt x="1263253" y="79549"/>
                </a:cubicBezTo>
                <a:cubicBezTo>
                  <a:pt x="1276350" y="70371"/>
                  <a:pt x="1293515" y="65782"/>
                  <a:pt x="1314748" y="65782"/>
                </a:cubicBezTo>
                <a:close/>
                <a:moveTo>
                  <a:pt x="1025724" y="65782"/>
                </a:moveTo>
                <a:cubicBezTo>
                  <a:pt x="1062236" y="65782"/>
                  <a:pt x="1080492" y="88404"/>
                  <a:pt x="1080492" y="133648"/>
                </a:cubicBezTo>
                <a:lnTo>
                  <a:pt x="1080492" y="234404"/>
                </a:lnTo>
                <a:lnTo>
                  <a:pt x="1032718" y="234404"/>
                </a:lnTo>
                <a:lnTo>
                  <a:pt x="1032718" y="142577"/>
                </a:lnTo>
                <a:cubicBezTo>
                  <a:pt x="1032718" y="115987"/>
                  <a:pt x="1023144" y="102691"/>
                  <a:pt x="1003995" y="102691"/>
                </a:cubicBezTo>
                <a:cubicBezTo>
                  <a:pt x="994866" y="102691"/>
                  <a:pt x="987276" y="106238"/>
                  <a:pt x="981224" y="113333"/>
                </a:cubicBezTo>
                <a:cubicBezTo>
                  <a:pt x="975172" y="120427"/>
                  <a:pt x="972145" y="129480"/>
                  <a:pt x="972145" y="140494"/>
                </a:cubicBezTo>
                <a:lnTo>
                  <a:pt x="972145" y="234404"/>
                </a:lnTo>
                <a:lnTo>
                  <a:pt x="924074" y="234404"/>
                </a:lnTo>
                <a:lnTo>
                  <a:pt x="924074" y="69800"/>
                </a:lnTo>
                <a:lnTo>
                  <a:pt x="972145" y="69800"/>
                </a:lnTo>
                <a:lnTo>
                  <a:pt x="972145" y="95994"/>
                </a:lnTo>
                <a:lnTo>
                  <a:pt x="972741" y="95994"/>
                </a:lnTo>
                <a:cubicBezTo>
                  <a:pt x="984746" y="75853"/>
                  <a:pt x="1002407" y="65782"/>
                  <a:pt x="1025724" y="65782"/>
                </a:cubicBezTo>
                <a:close/>
                <a:moveTo>
                  <a:pt x="814834" y="65782"/>
                </a:moveTo>
                <a:cubicBezTo>
                  <a:pt x="838150" y="65782"/>
                  <a:pt x="856382" y="72851"/>
                  <a:pt x="869528" y="86990"/>
                </a:cubicBezTo>
                <a:cubicBezTo>
                  <a:pt x="882675" y="101129"/>
                  <a:pt x="889248" y="120551"/>
                  <a:pt x="889248" y="145256"/>
                </a:cubicBezTo>
                <a:lnTo>
                  <a:pt x="889248" y="165646"/>
                </a:lnTo>
                <a:lnTo>
                  <a:pt x="780901" y="165646"/>
                </a:lnTo>
                <a:cubicBezTo>
                  <a:pt x="782588" y="191145"/>
                  <a:pt x="797967" y="203894"/>
                  <a:pt x="827038" y="203894"/>
                </a:cubicBezTo>
                <a:cubicBezTo>
                  <a:pt x="845195" y="203894"/>
                  <a:pt x="861219" y="199430"/>
                  <a:pt x="875109" y="190500"/>
                </a:cubicBezTo>
                <a:lnTo>
                  <a:pt x="875109" y="225772"/>
                </a:lnTo>
                <a:cubicBezTo>
                  <a:pt x="860127" y="234206"/>
                  <a:pt x="840482" y="238423"/>
                  <a:pt x="816173" y="238423"/>
                </a:cubicBezTo>
                <a:cubicBezTo>
                  <a:pt x="789980" y="238423"/>
                  <a:pt x="769615" y="231031"/>
                  <a:pt x="755079" y="216247"/>
                </a:cubicBezTo>
                <a:cubicBezTo>
                  <a:pt x="740544" y="201464"/>
                  <a:pt x="733276" y="180876"/>
                  <a:pt x="733276" y="154484"/>
                </a:cubicBezTo>
                <a:cubicBezTo>
                  <a:pt x="733276" y="128191"/>
                  <a:pt x="741015" y="106834"/>
                  <a:pt x="756493" y="90413"/>
                </a:cubicBezTo>
                <a:cubicBezTo>
                  <a:pt x="771971" y="73992"/>
                  <a:pt x="791418" y="65782"/>
                  <a:pt x="814834" y="65782"/>
                </a:cubicBezTo>
                <a:close/>
                <a:moveTo>
                  <a:pt x="520898" y="65782"/>
                </a:moveTo>
                <a:cubicBezTo>
                  <a:pt x="557411" y="65782"/>
                  <a:pt x="575667" y="88404"/>
                  <a:pt x="575667" y="133648"/>
                </a:cubicBezTo>
                <a:lnTo>
                  <a:pt x="575667" y="234404"/>
                </a:lnTo>
                <a:lnTo>
                  <a:pt x="527893" y="234404"/>
                </a:lnTo>
                <a:lnTo>
                  <a:pt x="527893" y="142577"/>
                </a:lnTo>
                <a:cubicBezTo>
                  <a:pt x="527893" y="115987"/>
                  <a:pt x="518319" y="102691"/>
                  <a:pt x="499170" y="102691"/>
                </a:cubicBezTo>
                <a:cubicBezTo>
                  <a:pt x="490041" y="102691"/>
                  <a:pt x="482451" y="106238"/>
                  <a:pt x="476399" y="113333"/>
                </a:cubicBezTo>
                <a:cubicBezTo>
                  <a:pt x="470346" y="120427"/>
                  <a:pt x="467320" y="129480"/>
                  <a:pt x="467320" y="140494"/>
                </a:cubicBezTo>
                <a:lnTo>
                  <a:pt x="467320" y="234404"/>
                </a:lnTo>
                <a:lnTo>
                  <a:pt x="419249" y="234404"/>
                </a:lnTo>
                <a:lnTo>
                  <a:pt x="419249" y="69800"/>
                </a:lnTo>
                <a:lnTo>
                  <a:pt x="467320" y="69800"/>
                </a:lnTo>
                <a:lnTo>
                  <a:pt x="467320" y="95994"/>
                </a:lnTo>
                <a:lnTo>
                  <a:pt x="467916" y="95994"/>
                </a:lnTo>
                <a:cubicBezTo>
                  <a:pt x="479921" y="75853"/>
                  <a:pt x="497582" y="65782"/>
                  <a:pt x="520898" y="65782"/>
                </a:cubicBezTo>
                <a:close/>
                <a:moveTo>
                  <a:pt x="299145" y="65782"/>
                </a:moveTo>
                <a:cubicBezTo>
                  <a:pt x="325636" y="65782"/>
                  <a:pt x="346670" y="73397"/>
                  <a:pt x="362248" y="88627"/>
                </a:cubicBezTo>
                <a:cubicBezTo>
                  <a:pt x="377825" y="103857"/>
                  <a:pt x="385614" y="124321"/>
                  <a:pt x="385614" y="150019"/>
                </a:cubicBezTo>
                <a:cubicBezTo>
                  <a:pt x="385614" y="177006"/>
                  <a:pt x="377627" y="198487"/>
                  <a:pt x="361652" y="214461"/>
                </a:cubicBezTo>
                <a:cubicBezTo>
                  <a:pt x="345678" y="230435"/>
                  <a:pt x="324048" y="238423"/>
                  <a:pt x="296763" y="238423"/>
                </a:cubicBezTo>
                <a:cubicBezTo>
                  <a:pt x="269974" y="238423"/>
                  <a:pt x="248717" y="230758"/>
                  <a:pt x="232990" y="215429"/>
                </a:cubicBezTo>
                <a:cubicBezTo>
                  <a:pt x="217264" y="200099"/>
                  <a:pt x="209401" y="179239"/>
                  <a:pt x="209401" y="152846"/>
                </a:cubicBezTo>
                <a:cubicBezTo>
                  <a:pt x="209401" y="125760"/>
                  <a:pt x="217512" y="104477"/>
                  <a:pt x="233735" y="88999"/>
                </a:cubicBezTo>
                <a:cubicBezTo>
                  <a:pt x="249957" y="73521"/>
                  <a:pt x="271760" y="65782"/>
                  <a:pt x="299145" y="65782"/>
                </a:cubicBezTo>
                <a:close/>
                <a:moveTo>
                  <a:pt x="1183481" y="19943"/>
                </a:moveTo>
                <a:lnTo>
                  <a:pt x="1183481" y="69800"/>
                </a:lnTo>
                <a:lnTo>
                  <a:pt x="1220986" y="69800"/>
                </a:lnTo>
                <a:lnTo>
                  <a:pt x="1220986" y="105668"/>
                </a:lnTo>
                <a:lnTo>
                  <a:pt x="1183481" y="105668"/>
                </a:lnTo>
                <a:lnTo>
                  <a:pt x="1183481" y="175022"/>
                </a:lnTo>
                <a:cubicBezTo>
                  <a:pt x="1183481" y="192584"/>
                  <a:pt x="1190427" y="201364"/>
                  <a:pt x="1204317" y="201364"/>
                </a:cubicBezTo>
                <a:cubicBezTo>
                  <a:pt x="1209675" y="201364"/>
                  <a:pt x="1215231" y="199777"/>
                  <a:pt x="1220986" y="196602"/>
                </a:cubicBezTo>
                <a:lnTo>
                  <a:pt x="1220986" y="232469"/>
                </a:lnTo>
                <a:cubicBezTo>
                  <a:pt x="1213743" y="236438"/>
                  <a:pt x="1202779" y="238423"/>
                  <a:pt x="1188095" y="238423"/>
                </a:cubicBezTo>
                <a:cubicBezTo>
                  <a:pt x="1153170" y="238423"/>
                  <a:pt x="1135708" y="220067"/>
                  <a:pt x="1135708" y="183356"/>
                </a:cubicBezTo>
                <a:lnTo>
                  <a:pt x="1135708" y="105668"/>
                </a:lnTo>
                <a:lnTo>
                  <a:pt x="1108621" y="105668"/>
                </a:lnTo>
                <a:lnTo>
                  <a:pt x="1108621" y="69800"/>
                </a:lnTo>
                <a:lnTo>
                  <a:pt x="1135708" y="69800"/>
                </a:lnTo>
                <a:lnTo>
                  <a:pt x="1135708" y="33635"/>
                </a:lnTo>
                <a:close/>
                <a:moveTo>
                  <a:pt x="678656" y="19943"/>
                </a:moveTo>
                <a:lnTo>
                  <a:pt x="678656" y="69800"/>
                </a:lnTo>
                <a:lnTo>
                  <a:pt x="716161" y="69800"/>
                </a:lnTo>
                <a:lnTo>
                  <a:pt x="716161" y="105668"/>
                </a:lnTo>
                <a:lnTo>
                  <a:pt x="678656" y="105668"/>
                </a:lnTo>
                <a:lnTo>
                  <a:pt x="678656" y="175022"/>
                </a:lnTo>
                <a:cubicBezTo>
                  <a:pt x="678656" y="192584"/>
                  <a:pt x="685602" y="201364"/>
                  <a:pt x="699492" y="201364"/>
                </a:cubicBezTo>
                <a:cubicBezTo>
                  <a:pt x="704850" y="201364"/>
                  <a:pt x="710406" y="199777"/>
                  <a:pt x="716161" y="196602"/>
                </a:cubicBezTo>
                <a:lnTo>
                  <a:pt x="716161" y="232469"/>
                </a:lnTo>
                <a:cubicBezTo>
                  <a:pt x="708918" y="236438"/>
                  <a:pt x="697954" y="238423"/>
                  <a:pt x="683270" y="238423"/>
                </a:cubicBezTo>
                <a:cubicBezTo>
                  <a:pt x="648345" y="238423"/>
                  <a:pt x="630882" y="220067"/>
                  <a:pt x="630882" y="183356"/>
                </a:cubicBezTo>
                <a:lnTo>
                  <a:pt x="630882" y="105668"/>
                </a:lnTo>
                <a:lnTo>
                  <a:pt x="603796" y="105668"/>
                </a:lnTo>
                <a:lnTo>
                  <a:pt x="603796" y="69800"/>
                </a:lnTo>
                <a:lnTo>
                  <a:pt x="630882" y="69800"/>
                </a:lnTo>
                <a:lnTo>
                  <a:pt x="630882" y="33635"/>
                </a:lnTo>
                <a:close/>
                <a:moveTo>
                  <a:pt x="122337" y="0"/>
                </a:moveTo>
                <a:cubicBezTo>
                  <a:pt x="144859" y="0"/>
                  <a:pt x="163711" y="2927"/>
                  <a:pt x="178891" y="8781"/>
                </a:cubicBezTo>
                <a:lnTo>
                  <a:pt x="178891" y="56257"/>
                </a:lnTo>
                <a:cubicBezTo>
                  <a:pt x="163314" y="47129"/>
                  <a:pt x="145653" y="42565"/>
                  <a:pt x="125909" y="42565"/>
                </a:cubicBezTo>
                <a:cubicBezTo>
                  <a:pt x="103386" y="42565"/>
                  <a:pt x="85378" y="49758"/>
                  <a:pt x="71884" y="64145"/>
                </a:cubicBezTo>
                <a:cubicBezTo>
                  <a:pt x="58390" y="78532"/>
                  <a:pt x="51643" y="97334"/>
                  <a:pt x="51643" y="120551"/>
                </a:cubicBezTo>
                <a:cubicBezTo>
                  <a:pt x="51643" y="143173"/>
                  <a:pt x="58043" y="161379"/>
                  <a:pt x="70842" y="175171"/>
                </a:cubicBezTo>
                <a:cubicBezTo>
                  <a:pt x="83641" y="188962"/>
                  <a:pt x="100955" y="195858"/>
                  <a:pt x="122783" y="195858"/>
                </a:cubicBezTo>
                <a:cubicBezTo>
                  <a:pt x="143321" y="195858"/>
                  <a:pt x="162024" y="190897"/>
                  <a:pt x="178891" y="180975"/>
                </a:cubicBezTo>
                <a:lnTo>
                  <a:pt x="178891" y="226070"/>
                </a:lnTo>
                <a:cubicBezTo>
                  <a:pt x="162123" y="234305"/>
                  <a:pt x="140246" y="238423"/>
                  <a:pt x="113258" y="238423"/>
                </a:cubicBezTo>
                <a:cubicBezTo>
                  <a:pt x="78532" y="238423"/>
                  <a:pt x="50974" y="228029"/>
                  <a:pt x="30584" y="207243"/>
                </a:cubicBezTo>
                <a:cubicBezTo>
                  <a:pt x="10195" y="186457"/>
                  <a:pt x="0" y="158750"/>
                  <a:pt x="0" y="124123"/>
                </a:cubicBezTo>
                <a:cubicBezTo>
                  <a:pt x="0" y="87709"/>
                  <a:pt x="11385" y="57919"/>
                  <a:pt x="34156" y="34751"/>
                </a:cubicBezTo>
                <a:cubicBezTo>
                  <a:pt x="56927" y="11584"/>
                  <a:pt x="86320" y="0"/>
                  <a:pt x="1223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nSpc>
                <a:spcPct val="130000"/>
              </a:lnSpc>
              <a:spcBef>
                <a:spcPts val="1000"/>
              </a:spcBef>
              <a:buFont typeface="Arial" panose="020B0604020202020204" pitchFamily="34" charset="0"/>
              <a:buNone/>
              <a:defRPr sz="2400" b="1">
                <a:solidFill>
                  <a:schemeClr val="accent1"/>
                </a:solidFill>
                <a:latin typeface="+mn-ea"/>
                <a:cs typeface="+mn-ea"/>
                <a:sym typeface="+mn-ea"/>
              </a:defRPr>
            </a:lvl1pPr>
            <a:lvl2pPr indent="0">
              <a:lnSpc>
                <a:spcPct val="130000"/>
              </a:lnSpc>
              <a:spcBef>
                <a:spcPts val="0"/>
              </a:spcBef>
              <a:buFont typeface="Arial" panose="020B0604020202020204" pitchFamily="34" charset="0"/>
              <a:buNone/>
              <a:defRPr sz="2000" b="1">
                <a:solidFill>
                  <a:schemeClr val="tx1">
                    <a:lumMod val="65000"/>
                    <a:lumOff val="35000"/>
                  </a:schemeClr>
                </a:solidFill>
                <a:latin typeface="+mn-ea"/>
                <a:cs typeface="+mn-ea"/>
                <a:sym typeface="+mn-ea"/>
              </a:defRPr>
            </a:lvl2pPr>
            <a:lvl3pPr indent="0">
              <a:lnSpc>
                <a:spcPct val="130000"/>
              </a:lnSpc>
              <a:spcBef>
                <a:spcPts val="0"/>
              </a:spcBef>
              <a:buFont typeface="Arial" panose="020B0604020202020204" pitchFamily="34" charset="0"/>
              <a:buNone/>
              <a:defRPr b="1">
                <a:solidFill>
                  <a:schemeClr val="tx1">
                    <a:lumMod val="65000"/>
                    <a:lumOff val="35000"/>
                  </a:schemeClr>
                </a:solidFill>
                <a:latin typeface="+mn-ea"/>
                <a:cs typeface="+mn-ea"/>
                <a:sym typeface="+mn-ea"/>
              </a:defRPr>
            </a:lvl3pPr>
            <a:lvl4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4pPr>
            <a:lvl5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Intersect_#color-2113&amp;632"/>
          <p:cNvSpPr/>
          <p:nvPr userDrawn="1">
            <p:custDataLst>
              <p:tags r:id="rId2"/>
            </p:custDataLst>
          </p:nvPr>
        </p:nvSpPr>
        <p:spPr>
          <a:xfrm>
            <a:off x="3602736" y="0"/>
            <a:ext cx="8247888" cy="68580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zh-CN" altLang="en-US"/>
          </a:p>
        </p:txBody>
      </p:sp>
      <p:sp>
        <p:nvSpPr>
          <p:cNvPr id="2" name="标题 1"/>
          <p:cNvSpPr>
            <a:spLocks noGrp="1"/>
          </p:cNvSpPr>
          <p:nvPr>
            <p:ph type="title"/>
            <p:custDataLst>
              <p:tags r:id="rId3"/>
            </p:custDataLst>
          </p:nvPr>
        </p:nvSpPr>
        <p:spPr>
          <a:xfrm>
            <a:off x="1116594" y="3896555"/>
            <a:ext cx="8247888" cy="2078732"/>
          </a:xfrm>
        </p:spPr>
        <p:txBody>
          <a:bodyPr wrap="square" anchor="t">
            <a:normAutofit/>
          </a:bodyPr>
          <a:lstStyle>
            <a:lvl1pPr algn="l">
              <a:defRPr sz="46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1116594" y="1348964"/>
            <a:ext cx="3953347" cy="2142876"/>
          </a:xfrm>
        </p:spPr>
        <p:txBody>
          <a:bodyPr wrap="square" anchor="b">
            <a:normAutofit/>
          </a:bodyPr>
          <a:lstStyle>
            <a:lvl1pPr marL="0" indent="0" algn="l">
              <a:buNone/>
              <a:defRPr sz="6000">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图片 6" descr="C:/Users/kingsoft/AppData/Local/Temp/fig2wpp/@svg_UnionUnion_#color-2113&amp;620.svg"/>
          <p:cNvSpPr/>
          <p:nvPr userDrawn="1">
            <p:custDataLst>
              <p:tags r:id="rId2"/>
            </p:custDataLst>
          </p:nvPr>
        </p:nvSpPr>
        <p:spPr>
          <a:xfrm>
            <a:off x="0" y="137848"/>
            <a:ext cx="12188825" cy="3278495"/>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112972" y="3477870"/>
            <a:ext cx="9844775"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52779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4D27FC-00D0-44F0-A99E-EB5405C0BB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B1D91-D134-4255-98B6-536A0AC406C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0" Type="http://schemas.openxmlformats.org/officeDocument/2006/relationships/theme" Target="../theme/theme3.xml"/><Relationship Id="rId2" Type="http://schemas.openxmlformats.org/officeDocument/2006/relationships/slideLayout" Target="../slideLayouts/slideLayout25.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D27FC-00D0-44F0-A99E-EB5405C0BB8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B1D91-D134-4255-98B6-536A0AC406C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D27FC-00D0-44F0-A99E-EB5405C0BB8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B1D91-D134-4255-98B6-536A0AC406C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12"/>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zh-CN" altLang="en-US"/>
          </a:p>
        </p:txBody>
      </p:sp>
      <p:sp>
        <p:nvSpPr>
          <p:cNvPr id="11" name="图片 8" descr="C:/Users/kingsoft/AppData/Local/Temp/fig2wpp/@svg_UnionUnion_#color-2113&amp;643.svg"/>
          <p:cNvSpPr/>
          <p:nvPr userDrawn="1">
            <p:custDataLst>
              <p:tags r:id="rId13"/>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zh-CN" altLang="en-US"/>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68.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1.xml"/><Relationship Id="rId3" Type="http://schemas.openxmlformats.org/officeDocument/2006/relationships/tags" Target="../tags/tag116.xml"/><Relationship Id="rId2" Type="http://schemas.openxmlformats.org/officeDocument/2006/relationships/image" Target="../media/image6.png"/><Relationship Id="rId1" Type="http://schemas.openxmlformats.org/officeDocument/2006/relationships/tags" Target="../tags/tag115.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1.xml"/><Relationship Id="rId3" Type="http://schemas.openxmlformats.org/officeDocument/2006/relationships/tags" Target="../tags/tag118.xml"/><Relationship Id="rId2" Type="http://schemas.openxmlformats.org/officeDocument/2006/relationships/image" Target="../media/image7.png"/><Relationship Id="rId1" Type="http://schemas.openxmlformats.org/officeDocument/2006/relationships/tags" Target="../tags/tag117.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1.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1.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1.xml"/><Relationship Id="rId3" Type="http://schemas.openxmlformats.org/officeDocument/2006/relationships/tags" Target="../tags/tag126.xml"/><Relationship Id="rId2" Type="http://schemas.openxmlformats.org/officeDocument/2006/relationships/image" Target="../media/image8.png"/><Relationship Id="rId1" Type="http://schemas.openxmlformats.org/officeDocument/2006/relationships/tags" Target="../tags/tag125.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1.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1.xml"/><Relationship Id="rId4" Type="http://schemas.openxmlformats.org/officeDocument/2006/relationships/tags" Target="../tags/tag13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30.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1.xml"/><Relationship Id="rId3" Type="http://schemas.openxmlformats.org/officeDocument/2006/relationships/tags" Target="../tags/tag133.xml"/><Relationship Id="rId2" Type="http://schemas.openxmlformats.org/officeDocument/2006/relationships/image" Target="../media/image11.png"/><Relationship Id="rId1" Type="http://schemas.openxmlformats.org/officeDocument/2006/relationships/tags" Target="../tags/tag13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1.xml"/><Relationship Id="rId3" Type="http://schemas.openxmlformats.org/officeDocument/2006/relationships/tags" Target="../tags/tag135.xml"/><Relationship Id="rId2" Type="http://schemas.openxmlformats.org/officeDocument/2006/relationships/image" Target="../media/image12.png"/><Relationship Id="rId1" Type="http://schemas.openxmlformats.org/officeDocument/2006/relationships/tags" Target="../tags/tag13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1.xml"/><Relationship Id="rId3" Type="http://schemas.openxmlformats.org/officeDocument/2006/relationships/tags" Target="../tags/tag137.xml"/><Relationship Id="rId2" Type="http://schemas.openxmlformats.org/officeDocument/2006/relationships/image" Target="../media/image13.png"/><Relationship Id="rId1" Type="http://schemas.openxmlformats.org/officeDocument/2006/relationships/tags" Target="../tags/tag136.xml"/></Relationships>
</file>

<file path=ppt/slides/_rels/slide2.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3" Type="http://schemas.openxmlformats.org/officeDocument/2006/relationships/slideLayout" Target="../slideLayouts/slideLayout25.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69.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1.xml"/><Relationship Id="rId3" Type="http://schemas.openxmlformats.org/officeDocument/2006/relationships/tags" Target="../tags/tag139.xml"/><Relationship Id="rId2" Type="http://schemas.openxmlformats.org/officeDocument/2006/relationships/hyperlink" Target="https://zhuanlan.zhihu.com/p/688747585" TargetMode="External"/><Relationship Id="rId1" Type="http://schemas.openxmlformats.org/officeDocument/2006/relationships/tags" Target="../tags/tag138.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1.xml"/><Relationship Id="rId3" Type="http://schemas.openxmlformats.org/officeDocument/2006/relationships/tags" Target="../tags/tag141.xml"/><Relationship Id="rId2" Type="http://schemas.openxmlformats.org/officeDocument/2006/relationships/image" Target="../media/image14.png"/><Relationship Id="rId1" Type="http://schemas.openxmlformats.org/officeDocument/2006/relationships/tags" Target="../tags/tag140.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1.xml"/><Relationship Id="rId3" Type="http://schemas.openxmlformats.org/officeDocument/2006/relationships/tags" Target="../tags/tag143.xml"/><Relationship Id="rId2" Type="http://schemas.openxmlformats.org/officeDocument/2006/relationships/image" Target="../media/image15.png"/><Relationship Id="rId1" Type="http://schemas.openxmlformats.org/officeDocument/2006/relationships/tags" Target="../tags/tag14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1.xml"/><Relationship Id="rId3" Type="http://schemas.openxmlformats.org/officeDocument/2006/relationships/tags" Target="../tags/tag145.xml"/><Relationship Id="rId2" Type="http://schemas.openxmlformats.org/officeDocument/2006/relationships/image" Target="../media/image16.png"/><Relationship Id="rId1" Type="http://schemas.openxmlformats.org/officeDocument/2006/relationships/tags" Target="../tags/tag14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1.xml"/><Relationship Id="rId3" Type="http://schemas.openxmlformats.org/officeDocument/2006/relationships/tags" Target="../tags/tag147.xml"/><Relationship Id="rId2" Type="http://schemas.openxmlformats.org/officeDocument/2006/relationships/image" Target="../media/image17.png"/><Relationship Id="rId1" Type="http://schemas.openxmlformats.org/officeDocument/2006/relationships/tags" Target="../tags/tag146.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1.xml"/><Relationship Id="rId4" Type="http://schemas.openxmlformats.org/officeDocument/2006/relationships/tags" Target="../tags/tag149.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148.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1.xml"/><Relationship Id="rId3" Type="http://schemas.openxmlformats.org/officeDocument/2006/relationships/tags" Target="../tags/tag151.xml"/><Relationship Id="rId2" Type="http://schemas.openxmlformats.org/officeDocument/2006/relationships/image" Target="../media/image20.png"/><Relationship Id="rId1" Type="http://schemas.openxmlformats.org/officeDocument/2006/relationships/tags" Target="../tags/tag150.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1.xml"/><Relationship Id="rId3" Type="http://schemas.openxmlformats.org/officeDocument/2006/relationships/tags" Target="../tags/tag153.xml"/><Relationship Id="rId2" Type="http://schemas.openxmlformats.org/officeDocument/2006/relationships/image" Target="../media/image21.png"/><Relationship Id="rId1" Type="http://schemas.openxmlformats.org/officeDocument/2006/relationships/tags" Target="../tags/tag152.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31.xml"/><Relationship Id="rId4" Type="http://schemas.openxmlformats.org/officeDocument/2006/relationships/tags" Target="../tags/tag155.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154.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31.xml"/><Relationship Id="rId4" Type="http://schemas.openxmlformats.org/officeDocument/2006/relationships/tags" Target="../tags/tag15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156.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1.xml"/><Relationship Id="rId3" Type="http://schemas.openxmlformats.org/officeDocument/2006/relationships/tags" Target="../tags/tag82.xml"/><Relationship Id="rId2" Type="http://schemas.openxmlformats.org/officeDocument/2006/relationships/image" Target="../media/image2.png"/><Relationship Id="rId1" Type="http://schemas.openxmlformats.org/officeDocument/2006/relationships/tags" Target="../tags/tag8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1.xml"/><Relationship Id="rId3" Type="http://schemas.openxmlformats.org/officeDocument/2006/relationships/tags" Target="../tags/tag159.xml"/><Relationship Id="rId2" Type="http://schemas.openxmlformats.org/officeDocument/2006/relationships/image" Target="../media/image26.png"/><Relationship Id="rId1" Type="http://schemas.openxmlformats.org/officeDocument/2006/relationships/tags" Target="../tags/tag158.xml"/></Relationships>
</file>

<file path=ppt/slides/_rels/slide31.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7" Type="http://schemas.openxmlformats.org/officeDocument/2006/relationships/slideLayout" Target="../slideLayouts/slideLayout25.xml"/><Relationship Id="rId26" Type="http://schemas.openxmlformats.org/officeDocument/2006/relationships/tags" Target="../tags/tag185.xml"/><Relationship Id="rId25" Type="http://schemas.openxmlformats.org/officeDocument/2006/relationships/tags" Target="../tags/tag184.xml"/><Relationship Id="rId24" Type="http://schemas.openxmlformats.org/officeDocument/2006/relationships/tags" Target="../tags/tag183.xml"/><Relationship Id="rId23" Type="http://schemas.openxmlformats.org/officeDocument/2006/relationships/tags" Target="../tags/tag182.xml"/><Relationship Id="rId22" Type="http://schemas.openxmlformats.org/officeDocument/2006/relationships/tags" Target="../tags/tag181.xml"/><Relationship Id="rId21" Type="http://schemas.openxmlformats.org/officeDocument/2006/relationships/tags" Target="../tags/tag180.xml"/><Relationship Id="rId20" Type="http://schemas.openxmlformats.org/officeDocument/2006/relationships/tags" Target="../tags/tag179.xml"/><Relationship Id="rId2" Type="http://schemas.openxmlformats.org/officeDocument/2006/relationships/tags" Target="../tags/tag161.xml"/><Relationship Id="rId19" Type="http://schemas.openxmlformats.org/officeDocument/2006/relationships/tags" Target="../tags/tag178.xml"/><Relationship Id="rId18" Type="http://schemas.openxmlformats.org/officeDocument/2006/relationships/tags" Target="../tags/tag177.xml"/><Relationship Id="rId17" Type="http://schemas.openxmlformats.org/officeDocument/2006/relationships/tags" Target="../tags/tag176.xml"/><Relationship Id="rId16" Type="http://schemas.openxmlformats.org/officeDocument/2006/relationships/tags" Target="../tags/tag175.xml"/><Relationship Id="rId15" Type="http://schemas.openxmlformats.org/officeDocument/2006/relationships/tags" Target="../tags/tag174.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tags" Target="../tags/tag160.xml"/></Relationships>
</file>

<file path=ppt/slides/_rels/slide32.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2" Type="http://schemas.openxmlformats.org/officeDocument/2006/relationships/slideLayout" Target="../slideLayouts/slideLayout25.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33.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1" Type="http://schemas.openxmlformats.org/officeDocument/2006/relationships/slideLayout" Target="../slideLayouts/slideLayout25.xml"/><Relationship Id="rId10" Type="http://schemas.openxmlformats.org/officeDocument/2006/relationships/tags" Target="../tags/tag206.xml"/><Relationship Id="rId1" Type="http://schemas.openxmlformats.org/officeDocument/2006/relationships/tags" Target="../tags/tag197.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08.xml"/><Relationship Id="rId2" Type="http://schemas.openxmlformats.org/officeDocument/2006/relationships/image" Target="../media/image27.png"/><Relationship Id="rId1" Type="http://schemas.openxmlformats.org/officeDocument/2006/relationships/tags" Target="../tags/tag20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10.xml"/><Relationship Id="rId1" Type="http://schemas.openxmlformats.org/officeDocument/2006/relationships/tags" Target="../tags/tag20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12.xml"/><Relationship Id="rId1" Type="http://schemas.openxmlformats.org/officeDocument/2006/relationships/tags" Target="../tags/tag21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14.xml"/><Relationship Id="rId1" Type="http://schemas.openxmlformats.org/officeDocument/2006/relationships/tags" Target="../tags/tag21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16.xml"/><Relationship Id="rId1" Type="http://schemas.openxmlformats.org/officeDocument/2006/relationships/tags" Target="../tags/tag215.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4.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1" Type="http://schemas.openxmlformats.org/officeDocument/2006/relationships/slideLayout" Target="../slideLayouts/slideLayout25.xml"/><Relationship Id="rId20" Type="http://schemas.openxmlformats.org/officeDocument/2006/relationships/tags" Target="../tags/tag102.xml"/><Relationship Id="rId2" Type="http://schemas.openxmlformats.org/officeDocument/2006/relationships/tags" Target="../tags/tag84.xml"/><Relationship Id="rId19" Type="http://schemas.openxmlformats.org/officeDocument/2006/relationships/tags" Target="../tags/tag101.xml"/><Relationship Id="rId18" Type="http://schemas.openxmlformats.org/officeDocument/2006/relationships/tags" Target="../tags/tag100.xml"/><Relationship Id="rId17" Type="http://schemas.openxmlformats.org/officeDocument/2006/relationships/tags" Target="../tags/tag99.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tags" Target="../tags/tag83.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24.xml"/><Relationship Id="rId1" Type="http://schemas.openxmlformats.org/officeDocument/2006/relationships/tags" Target="../tags/tag223.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35.xml"/><Relationship Id="rId1" Type="http://schemas.openxmlformats.org/officeDocument/2006/relationships/tags" Target="../tags/tag234.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37.xml"/><Relationship Id="rId2" Type="http://schemas.openxmlformats.org/officeDocument/2006/relationships/image" Target="../media/image28.png"/><Relationship Id="rId1" Type="http://schemas.openxmlformats.org/officeDocument/2006/relationships/tags" Target="../tags/tag236.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39.xml"/><Relationship Id="rId2" Type="http://schemas.openxmlformats.org/officeDocument/2006/relationships/image" Target="../media/image29.png"/><Relationship Id="rId1" Type="http://schemas.openxmlformats.org/officeDocument/2006/relationships/tags" Target="../tags/tag238.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41.xml"/><Relationship Id="rId2" Type="http://schemas.openxmlformats.org/officeDocument/2006/relationships/image" Target="../media/image30.png"/><Relationship Id="rId1" Type="http://schemas.openxmlformats.org/officeDocument/2006/relationships/tags" Target="../tags/tag240.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43.xml"/><Relationship Id="rId2" Type="http://schemas.openxmlformats.org/officeDocument/2006/relationships/image" Target="../media/image31.png"/><Relationship Id="rId1" Type="http://schemas.openxmlformats.org/officeDocument/2006/relationships/tags" Target="../tags/tag24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04.xml"/><Relationship Id="rId1" Type="http://schemas.openxmlformats.org/officeDocument/2006/relationships/tags" Target="../tags/tag103.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45.xml"/><Relationship Id="rId2" Type="http://schemas.openxmlformats.org/officeDocument/2006/relationships/image" Target="../media/image32.png"/><Relationship Id="rId1" Type="http://schemas.openxmlformats.org/officeDocument/2006/relationships/tags" Target="../tags/tag244.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47.xml"/><Relationship Id="rId2" Type="http://schemas.openxmlformats.org/officeDocument/2006/relationships/image" Target="../media/image33.png"/><Relationship Id="rId1" Type="http://schemas.openxmlformats.org/officeDocument/2006/relationships/tags" Target="../tags/tag246.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49.xml"/><Relationship Id="rId2" Type="http://schemas.openxmlformats.org/officeDocument/2006/relationships/image" Target="../media/image34.png"/><Relationship Id="rId1" Type="http://schemas.openxmlformats.org/officeDocument/2006/relationships/tags" Target="../tags/tag248.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51.xml"/><Relationship Id="rId2" Type="http://schemas.openxmlformats.org/officeDocument/2006/relationships/image" Target="../media/image35.png"/><Relationship Id="rId1" Type="http://schemas.openxmlformats.org/officeDocument/2006/relationships/tags" Target="../tags/tag250.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53.xml"/><Relationship Id="rId2" Type="http://schemas.openxmlformats.org/officeDocument/2006/relationships/image" Target="../media/image36.png"/><Relationship Id="rId1" Type="http://schemas.openxmlformats.org/officeDocument/2006/relationships/tags" Target="../tags/tag252.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55.xml"/><Relationship Id="rId2" Type="http://schemas.openxmlformats.org/officeDocument/2006/relationships/image" Target="../media/image37.png"/><Relationship Id="rId1" Type="http://schemas.openxmlformats.org/officeDocument/2006/relationships/tags" Target="../tags/tag25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57.xml"/><Relationship Id="rId1" Type="http://schemas.openxmlformats.org/officeDocument/2006/relationships/tags" Target="../tags/tag256.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59.xml"/><Relationship Id="rId2" Type="http://schemas.openxmlformats.org/officeDocument/2006/relationships/image" Target="../media/image38.png"/><Relationship Id="rId1" Type="http://schemas.openxmlformats.org/officeDocument/2006/relationships/tags" Target="../tags/tag25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61.xml"/><Relationship Id="rId1" Type="http://schemas.openxmlformats.org/officeDocument/2006/relationships/tags" Target="../tags/tag260.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63.xml"/><Relationship Id="rId2" Type="http://schemas.openxmlformats.org/officeDocument/2006/relationships/image" Target="../media/image39.png"/><Relationship Id="rId1" Type="http://schemas.openxmlformats.org/officeDocument/2006/relationships/tags" Target="../tags/tag26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1.xml"/><Relationship Id="rId4" Type="http://schemas.openxmlformats.org/officeDocument/2006/relationships/tags" Target="../tags/tag106.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05.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65.xml"/><Relationship Id="rId2" Type="http://schemas.openxmlformats.org/officeDocument/2006/relationships/image" Target="../media/image40.png"/><Relationship Id="rId1" Type="http://schemas.openxmlformats.org/officeDocument/2006/relationships/tags" Target="../tags/tag264.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67.xml"/><Relationship Id="rId2" Type="http://schemas.openxmlformats.org/officeDocument/2006/relationships/image" Target="../media/image41.png"/><Relationship Id="rId1" Type="http://schemas.openxmlformats.org/officeDocument/2006/relationships/tags" Target="../tags/tag26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69.xml"/><Relationship Id="rId1" Type="http://schemas.openxmlformats.org/officeDocument/2006/relationships/tags" Target="../tags/tag268.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74.xml"/><Relationship Id="rId1" Type="http://schemas.openxmlformats.org/officeDocument/2006/relationships/tags" Target="../tags/tag273.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76.xml"/><Relationship Id="rId2" Type="http://schemas.openxmlformats.org/officeDocument/2006/relationships/image" Target="../media/image42.png"/><Relationship Id="rId1" Type="http://schemas.openxmlformats.org/officeDocument/2006/relationships/tags" Target="../tags/tag27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78.xml"/><Relationship Id="rId1" Type="http://schemas.openxmlformats.org/officeDocument/2006/relationships/tags" Target="../tags/tag27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80.xml"/><Relationship Id="rId1" Type="http://schemas.openxmlformats.org/officeDocument/2006/relationships/tags" Target="../tags/tag27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82.xml"/><Relationship Id="rId1" Type="http://schemas.openxmlformats.org/officeDocument/2006/relationships/tags" Target="../tags/tag281.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84.xml"/><Relationship Id="rId2" Type="http://schemas.openxmlformats.org/officeDocument/2006/relationships/image" Target="../media/image43.png"/><Relationship Id="rId1" Type="http://schemas.openxmlformats.org/officeDocument/2006/relationships/tags" Target="../tags/tag28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1.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86.xml"/><Relationship Id="rId2" Type="http://schemas.openxmlformats.org/officeDocument/2006/relationships/image" Target="../media/image44.png"/><Relationship Id="rId1" Type="http://schemas.openxmlformats.org/officeDocument/2006/relationships/tags" Target="../tags/tag285.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88.xml"/><Relationship Id="rId2" Type="http://schemas.openxmlformats.org/officeDocument/2006/relationships/image" Target="../media/image45.png"/><Relationship Id="rId1" Type="http://schemas.openxmlformats.org/officeDocument/2006/relationships/tags" Target="../tags/tag287.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90.xml"/><Relationship Id="rId2" Type="http://schemas.openxmlformats.org/officeDocument/2006/relationships/image" Target="../media/image46.png"/><Relationship Id="rId1" Type="http://schemas.openxmlformats.org/officeDocument/2006/relationships/tags" Target="../tags/tag289.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92.xml"/><Relationship Id="rId2" Type="http://schemas.openxmlformats.org/officeDocument/2006/relationships/image" Target="../media/image47.png"/><Relationship Id="rId1" Type="http://schemas.openxmlformats.org/officeDocument/2006/relationships/tags" Target="../tags/tag291.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94.xml"/><Relationship Id="rId2" Type="http://schemas.openxmlformats.org/officeDocument/2006/relationships/image" Target="../media/image48.png"/><Relationship Id="rId1" Type="http://schemas.openxmlformats.org/officeDocument/2006/relationships/tags" Target="../tags/tag293.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96.xml"/><Relationship Id="rId2" Type="http://schemas.openxmlformats.org/officeDocument/2006/relationships/image" Target="../media/image49.png"/><Relationship Id="rId1" Type="http://schemas.openxmlformats.org/officeDocument/2006/relationships/tags" Target="../tags/tag295.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98.xml"/><Relationship Id="rId2" Type="http://schemas.openxmlformats.org/officeDocument/2006/relationships/image" Target="../media/image50.png"/><Relationship Id="rId1" Type="http://schemas.openxmlformats.org/officeDocument/2006/relationships/tags" Target="../tags/tag297.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300.xml"/><Relationship Id="rId2" Type="http://schemas.openxmlformats.org/officeDocument/2006/relationships/image" Target="../media/image51.png"/><Relationship Id="rId1" Type="http://schemas.openxmlformats.org/officeDocument/2006/relationships/tags" Target="../tags/tag299.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30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301.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304.xml"/><Relationship Id="rId2" Type="http://schemas.openxmlformats.org/officeDocument/2006/relationships/image" Target="../media/image53.png"/><Relationship Id="rId1" Type="http://schemas.openxmlformats.org/officeDocument/2006/relationships/tags" Target="../tags/tag30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1.xml"/><Relationship Id="rId3" Type="http://schemas.openxmlformats.org/officeDocument/2006/relationships/tags" Target="../tags/tag111.xml"/><Relationship Id="rId2" Type="http://schemas.openxmlformats.org/officeDocument/2006/relationships/image" Target="../media/image5.png"/><Relationship Id="rId1" Type="http://schemas.openxmlformats.org/officeDocument/2006/relationships/tags" Target="../tags/tag110.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306.xml"/><Relationship Id="rId2" Type="http://schemas.openxmlformats.org/officeDocument/2006/relationships/image" Target="../media/image54.png"/><Relationship Id="rId1" Type="http://schemas.openxmlformats.org/officeDocument/2006/relationships/tags" Target="../tags/tag305.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1.xml"/><Relationship Id="rId2" Type="http://schemas.openxmlformats.org/officeDocument/2006/relationships/tags" Target="../tags/tag308.xml"/><Relationship Id="rId1" Type="http://schemas.openxmlformats.org/officeDocument/2006/relationships/tags" Target="../tags/tag307.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1.xml"/><Relationship Id="rId2" Type="http://schemas.openxmlformats.org/officeDocument/2006/relationships/tags" Target="../tags/tag310.xml"/><Relationship Id="rId1" Type="http://schemas.openxmlformats.org/officeDocument/2006/relationships/tags" Target="../tags/tag309.xml"/></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1.xml"/><Relationship Id="rId2" Type="http://schemas.openxmlformats.org/officeDocument/2006/relationships/tags" Target="../tags/tag312.xml"/><Relationship Id="rId1" Type="http://schemas.openxmlformats.org/officeDocument/2006/relationships/tags" Target="../tags/tag311.xm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1.xml"/><Relationship Id="rId3" Type="http://schemas.openxmlformats.org/officeDocument/2006/relationships/tags" Target="../tags/tag314.xml"/><Relationship Id="rId2" Type="http://schemas.openxmlformats.org/officeDocument/2006/relationships/image" Target="../media/image55.png"/><Relationship Id="rId1" Type="http://schemas.openxmlformats.org/officeDocument/2006/relationships/tags" Target="../tags/tag313.xml"/></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1.xml"/><Relationship Id="rId2" Type="http://schemas.openxmlformats.org/officeDocument/2006/relationships/tags" Target="../tags/tag316.xml"/><Relationship Id="rId1" Type="http://schemas.openxmlformats.org/officeDocument/2006/relationships/tags" Target="../tags/tag31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1.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68325" y="1719580"/>
            <a:ext cx="10747375" cy="26111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2800" b="1"/>
          </a:p>
        </p:txBody>
      </p:sp>
      <p:sp>
        <p:nvSpPr>
          <p:cNvPr id="14" name="矩形 13"/>
          <p:cNvSpPr/>
          <p:nvPr/>
        </p:nvSpPr>
        <p:spPr>
          <a:xfrm>
            <a:off x="2352040" y="2271395"/>
            <a:ext cx="1701165" cy="154559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4251960" y="1983105"/>
            <a:ext cx="2819400" cy="2042795"/>
          </a:xfrm>
          <a:prstGeom prst="rect">
            <a:avLst/>
          </a:prstGeom>
          <a:noFill/>
        </p:spPr>
        <p:txBody>
          <a:bodyPr wrap="square" rtlCol="0" anchor="t">
            <a:noAutofit/>
          </a:bodyPr>
          <a:p>
            <a:pPr algn="l"/>
            <a:endParaRPr lang="en-US" altLang="zh-CN" sz="2800" b="1">
              <a:solidFill>
                <a:schemeClr val="bg1"/>
              </a:solidFill>
              <a:sym typeface="+mn-ea"/>
            </a:endParaRPr>
          </a:p>
          <a:p>
            <a:pPr algn="l"/>
            <a:endParaRPr lang="en-US" altLang="zh-CN" sz="2800" b="1">
              <a:solidFill>
                <a:schemeClr val="bg1"/>
              </a:solidFill>
              <a:sym typeface="+mn-ea"/>
            </a:endParaRPr>
          </a:p>
          <a:p>
            <a:pPr algn="l"/>
            <a:r>
              <a:rPr lang="en-US" altLang="zh-CN" sz="2800" b="1">
                <a:solidFill>
                  <a:schemeClr val="bg1"/>
                </a:solidFill>
                <a:sym typeface="+mn-ea"/>
              </a:rPr>
              <a:t> </a:t>
            </a:r>
            <a:r>
              <a:rPr lang="zh-CN" altLang="en-US" sz="2800" b="1">
                <a:solidFill>
                  <a:schemeClr val="bg1"/>
                </a:solidFill>
                <a:sym typeface="+mn-ea"/>
              </a:rPr>
              <a:t>项目实操训练</a:t>
            </a:r>
            <a:endParaRPr lang="zh-CN" altLang="en-US" sz="2800" b="1">
              <a:solidFill>
                <a:schemeClr val="bg1"/>
              </a:solidFill>
              <a:sym typeface="+mn-ea"/>
            </a:endParaRPr>
          </a:p>
          <a:p>
            <a:pPr algn="l"/>
            <a:endParaRPr lang="zh-CN" altLang="en-US" sz="2800" b="1">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541655" y="710565"/>
            <a:ext cx="8465820" cy="586295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340360" y="615950"/>
            <a:ext cx="10366375" cy="4205605"/>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2" name="表格 1"/>
          <p:cNvGraphicFramePr/>
          <p:nvPr>
            <p:custDataLst>
              <p:tags r:id="rId2"/>
            </p:custDataLst>
          </p:nvPr>
        </p:nvGraphicFramePr>
        <p:xfrm>
          <a:off x="275590" y="691515"/>
          <a:ext cx="11695430" cy="6101080"/>
        </p:xfrm>
        <a:graphic>
          <a:graphicData uri="http://schemas.openxmlformats.org/drawingml/2006/table">
            <a:tbl>
              <a:tblPr/>
              <a:tblGrid>
                <a:gridCol w="1596390"/>
                <a:gridCol w="1866265"/>
                <a:gridCol w="2399665"/>
                <a:gridCol w="1906270"/>
                <a:gridCol w="3926840"/>
              </a:tblGrid>
              <a:tr h="278130">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参数名</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代码中取值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参数含义</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其他可选值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不同取值的结果差异</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62560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chunk_size</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800</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必选，指定每个分片的最大长度（单位由</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length_function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决定，默认是「字符数」）</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500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1000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2000 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chunk_size=800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：适合短文本嵌入（如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bge-m3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支持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8192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800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字符</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≈200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，留足余量）；</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chunk_size=2000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：分片更长，信息更完整，但可能超过部分模型的输入限制（如小模型仅支持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1024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），导致嵌入失败；</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过小（如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100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）：分片碎片化，上下文断裂（如一句话被拆成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片），后续检索时无法理解完整语义。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4145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chunk_overlap</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100</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可选，相邻分片的重叠字符数（避免切分处信息丢失）</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50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200 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- 100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：相邻分片重叠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100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字符，确保长句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逻辑连贯（如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NRS2002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评分标准包括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B</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C”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不会被切分为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和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B</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C”</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：无重叠，切分处可能丢失上下文（如标题和正文分离）；</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- 200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：重叠过多，分片冗余，向量库存储量增大，检索效率下降。</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4145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separators</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按优先级排列的分隔符列表</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可选，切分的字符序列（按列表顺序优先匹配，优先用高阶分隔符切分，保证语义完整）</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自定义列表（如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 ", ". ", "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代码中优先用</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（二级标题）切分，其次</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（三级标题），最后用逗号：</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合理分隔符：按标题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段落切分，分片语义独立（如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个标题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对应段落为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个分片）；</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错误分隔符（如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 ",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）：优先按空格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逗号切分，导致分片碎片化（如 “评分”“标准” 拆成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片），语义丢失。</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5730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length_function</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len</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可选，计算分片长度的函数（默认是</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len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，即字符数；也可按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数计算）</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tiktoken.encoding_for_model("gpt-3.5-turbo").encode</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len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（字符数）：计算简单，速度快，但字符数</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数（中文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字符</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，英文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单词</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≈1-2 token</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），可能低估实际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长度；</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tiktoken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函数（</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数）：精准匹配模型的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限制（如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gpt-3.5-turbo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按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计算），避免超限制，但需额外安装</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tiktoken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库，计算速度稍慢。</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2" name="表格 1"/>
          <p:cNvGraphicFramePr/>
          <p:nvPr>
            <p:custDataLst>
              <p:tags r:id="rId2"/>
            </p:custDataLst>
          </p:nvPr>
        </p:nvGraphicFramePr>
        <p:xfrm>
          <a:off x="683260" y="739140"/>
          <a:ext cx="10836275" cy="5946775"/>
        </p:xfrm>
        <a:graphic>
          <a:graphicData uri="http://schemas.openxmlformats.org/drawingml/2006/table">
            <a:tbl>
              <a:tblPr/>
              <a:tblGrid>
                <a:gridCol w="1722755"/>
                <a:gridCol w="2145030"/>
                <a:gridCol w="2219325"/>
                <a:gridCol w="1833880"/>
                <a:gridCol w="2915285"/>
              </a:tblGrid>
              <a:tr h="335280">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参数名</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代码中取值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参数含义</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其他可选值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不同取值的结果差异</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593975">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model</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"bge-m3:latest"</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必选，指定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本地部署的嵌入模型名</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"all-MiniLM-L6-v2"</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"gte-large"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"llama3:7b"</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（部分大模型支持嵌入）</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bge-m3:latest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：中文支持好，向量维度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1024</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，语义匹配精度高，适合中文医疗场景（代码中是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NRS2002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营养风险筛查，中文内容）；</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all-MiniLM-L6-v2</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：轻量模型，维度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384</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，速度快，内存消耗低，但精度略低于</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bge-m3</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llama3:7b</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：大语言模型兼职嵌入，维度高（</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4096</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），但速度慢，嵌入效率低，适合无专用嵌入模型的场景。</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61544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base_url</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本地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地址</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必选，指定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服务的访问地址（</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需提前启动，默认端口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11434</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"http://localhost:11434"</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（默认地址）、远程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服务地址</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本地地址：低延迟，嵌入速度快，适合单机部署；</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远程地址：需网络传输，延迟高，若网络不稳定会导致嵌入超时失败；</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地址错误会报「连接拒绝」，需确保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服务正常运行。</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18160">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（扩展参数）</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temperature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未使用（嵌入模型无需温度）</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可选，仅生成模型用，嵌入模型无意义</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0.0~1.0</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嵌入模型忽略此参数，设置无影响。</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883920">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（扩展参数）</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request_timeout</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未使用</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可选，设置嵌入请求超时时间</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30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（秒）、</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60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（秒）</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- 30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：超时时间短，网络差时易失败；</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- 60</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：容错性高，但等待时间长。</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344805" y="678180"/>
            <a:ext cx="10295255" cy="540385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2" name="表格 1"/>
          <p:cNvGraphicFramePr/>
          <p:nvPr>
            <p:custDataLst>
              <p:tags r:id="rId2"/>
            </p:custDataLst>
          </p:nvPr>
        </p:nvGraphicFramePr>
        <p:xfrm>
          <a:off x="355600" y="503555"/>
          <a:ext cx="11480800" cy="6249670"/>
        </p:xfrm>
        <a:graphic>
          <a:graphicData uri="http://schemas.openxmlformats.org/drawingml/2006/table">
            <a:tbl>
              <a:tblPr/>
              <a:tblGrid>
                <a:gridCol w="1866265"/>
                <a:gridCol w="2170430"/>
                <a:gridCol w="2081530"/>
                <a:gridCol w="2110740"/>
                <a:gridCol w="3251835"/>
              </a:tblGrid>
              <a:tr h="263525">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cs typeface="微软雅黑" panose="020B0503020204020204" charset="-122"/>
                        </a:rPr>
                        <a:t>参数 </a:t>
                      </a:r>
                      <a:r>
                        <a:rPr lang="en-US" altLang="zh-CN" sz="1200" b="1"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1" i="0">
                          <a:solidFill>
                            <a:srgbClr val="000000"/>
                          </a:solidFill>
                          <a:latin typeface="微软雅黑" panose="020B0503020204020204" charset="-122"/>
                          <a:ea typeface="微软雅黑" panose="020B0503020204020204" charset="-122"/>
                          <a:cs typeface="微软雅黑" panose="020B0503020204020204" charset="-122"/>
                        </a:rPr>
                        <a:t>方法名</a:t>
                      </a:r>
                      <a:endParaRPr lang="zh-CN" altLang="en-US" sz="1200" b="1"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代码中取值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参数含义</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其他可选值</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1" i="0">
                          <a:solidFill>
                            <a:srgbClr val="000000"/>
                          </a:solidFill>
                          <a:latin typeface="微软雅黑" panose="020B0503020204020204" charset="-122"/>
                          <a:ea typeface="微软雅黑" panose="020B0503020204020204" charset="-122"/>
                        </a:rPr>
                        <a:t>不同取值的结果差异</a:t>
                      </a:r>
                      <a:endParaRPr lang="zh-CN" altLang="en-US" sz="12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91567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collection_name</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"yycp"</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必选，指定向量库中的「集合名」（类似数据库的表名），用于隔离不同数据</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"nrs2002"</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"medical_doc"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等自定义名称</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不同集合名：数据完全隔离（如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yycp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集合和</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nrs2002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集合的分片不会互相检索）；</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相同集合名：新数据会追加到现有集合（代码中初始化时会删除旧目录，避免重复）。</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350010">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embedding_function</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self.embeddings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OllamaEmbeddings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实例）</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必选，指定将文本转为向量的函数</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OpenAIEmbeddings()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HuggingFaceEmbeddings()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OllamaEmbeddings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：本地嵌入，无需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API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密钥，适合隐私数据；</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OpenAIEmbeddings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：调用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OpenAI API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嵌入（需密钥），精度高但有费用，数据需上传到云端；</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嵌入函数不匹配：若检索时用的嵌入函数与存储时不同，向量维度 </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语义空间不一致，检索结果完全错误。</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24255">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persist_directory</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自定义目录</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rPr>
                        <a:t>可选，指定向量数据的持久化路径（本地文件夹），若不指定则仅存于内存</a:t>
                      </a:r>
                      <a:endParaRPr lang="zh-CN" altLang="en-US"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None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（内存模式）、</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"./chroma_db"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指定目录：数据持久化到磁盘，服务重启后不丢失；</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None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（内存模式）：数据仅存于内存，服务重启后丢失，适合临时测试场景；</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目录已存在时，代码中会删除旧目录（</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shutil.rmtree</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），避免残留数据干扰。</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24255">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方法</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add_documents(documents)</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[chunk]</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（单个分片）</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核心写入方法，接收</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Document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列表，自动将</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page_content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转为向量并存储</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多个</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Document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组成的列表（如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chunks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单分片写入：代码中用于逐个验证入库结果，便于定位失败分片，但速度慢；</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多分片批量写入（如</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add_documents(chunks)</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）：速度快，但单个分片失败会导致批量失败（需捕获异常）。</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807085">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方法</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_collection.get(where={...})</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rPr>
                        <a:t>where={"chunk_id": chunk.metadata["chunk_id"]}</a:t>
                      </a:r>
                      <a:endParaRPr lang="en-US" altLang="zh-CN" sz="12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检索方法，按元数据过滤（</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where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条件）</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where={"file_id": "missing_file_id"}</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where={"business_scene": "NRS2002"}</a:t>
                      </a:r>
                      <a:endParaRPr lang="en-US" altLang="zh-CN"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精准过滤：仅返回符合元数据条件的分片（如代码中验证</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chunk_id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是否存在）；</a:t>
                      </a:r>
                      <a:b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无过滤条件（</a:t>
                      </a:r>
                      <a:r>
                        <a:rPr lang="en-US" altLang="zh-CN" sz="1200" b="0" i="0">
                          <a:solidFill>
                            <a:srgbClr val="000000"/>
                          </a:solidFill>
                          <a:latin typeface="微软雅黑" panose="020B0503020204020204" charset="-122"/>
                          <a:ea typeface="微软雅黑" panose="020B0503020204020204" charset="-122"/>
                          <a:cs typeface="微软雅黑" panose="020B0503020204020204" charset="-122"/>
                        </a:rPr>
                        <a:t>get()</a:t>
                      </a:r>
                      <a:r>
                        <a:rPr lang="zh-CN" altLang="en-US" sz="1200" b="0" i="0">
                          <a:solidFill>
                            <a:srgbClr val="000000"/>
                          </a:solidFill>
                          <a:latin typeface="微软雅黑" panose="020B0503020204020204" charset="-122"/>
                          <a:ea typeface="微软雅黑" panose="020B0503020204020204" charset="-122"/>
                          <a:cs typeface="微软雅黑" panose="020B0503020204020204" charset="-122"/>
                        </a:rPr>
                        <a:t>）：返回集合中所有分片，适合全量统计。</a:t>
                      </a:r>
                      <a:endParaRPr lang="zh-CN" altLang="en-US" sz="12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407035" y="582930"/>
            <a:ext cx="8596630" cy="3194685"/>
          </a:xfrm>
          <a:prstGeom prst="rect">
            <a:avLst/>
          </a:prstGeom>
        </p:spPr>
      </p:pic>
      <p:pic>
        <p:nvPicPr>
          <p:cNvPr id="7" name="图片 6"/>
          <p:cNvPicPr>
            <a:picLocks noChangeAspect="1"/>
          </p:cNvPicPr>
          <p:nvPr/>
        </p:nvPicPr>
        <p:blipFill>
          <a:blip r:embed="rId3"/>
          <a:stretch>
            <a:fillRect/>
          </a:stretch>
        </p:blipFill>
        <p:spPr>
          <a:xfrm>
            <a:off x="406400" y="3520440"/>
            <a:ext cx="8526780" cy="3093085"/>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193040" y="604520"/>
            <a:ext cx="11106785" cy="5019040"/>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197485" y="393065"/>
            <a:ext cx="10130155" cy="4037965"/>
          </a:xfrm>
          <a:prstGeom prst="rect">
            <a:avLst/>
          </a:prstGeom>
        </p:spPr>
      </p:pic>
      <p:sp>
        <p:nvSpPr>
          <p:cNvPr id="2" name="文本框 1"/>
          <p:cNvSpPr txBox="1"/>
          <p:nvPr/>
        </p:nvSpPr>
        <p:spPr>
          <a:xfrm>
            <a:off x="414655" y="3966210"/>
            <a:ext cx="10990580" cy="275590"/>
          </a:xfrm>
          <a:prstGeom prst="rect">
            <a:avLst/>
          </a:prstGeom>
        </p:spPr>
        <p:txBody>
          <a:bodyPr wrap="square">
            <a:spAutoFit/>
          </a:bodyPr>
          <a:p>
            <a:endParaRPr lang="en-US" altLang="zh-CN" sz="1200">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274955" y="503555"/>
            <a:ext cx="9305290" cy="6161405"/>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Langchain</a:t>
            </a:r>
            <a:r>
              <a:rPr lang="zh-CN" altLang="en-US" sz="2800">
                <a:sym typeface="+mn-ea"/>
              </a:rPr>
              <a:t>介绍</a:t>
            </a:r>
            <a:endParaRPr lang="zh-CN" altLang="en-US" sz="2800">
              <a:sym typeface="+mn-ea"/>
            </a:endParaRPr>
          </a:p>
        </p:txBody>
      </p:sp>
      <p:sp>
        <p:nvSpPr>
          <p:cNvPr id="26" name="圆角矩形 25"/>
          <p:cNvSpPr/>
          <p:nvPr>
            <p:custDataLst>
              <p:tags r:id="rId2"/>
            </p:custDataLst>
          </p:nvPr>
        </p:nvSpPr>
        <p:spPr>
          <a:xfrm>
            <a:off x="423863" y="1937703"/>
            <a:ext cx="10799445" cy="835025"/>
          </a:xfrm>
          <a:prstGeom prst="roundRect">
            <a:avLst>
              <a:gd name="adj" fmla="val 19391"/>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683895" tIns="0" rIns="107950" rtlCol="0" anchor="ctr"/>
          <a:p>
            <a:pPr marL="0" indent="0">
              <a:lnSpc>
                <a:spcPts val="1400"/>
              </a:lnSpc>
              <a:spcBef>
                <a:spcPts val="400"/>
              </a:spcBef>
              <a:spcAft>
                <a:spcPts val="400"/>
              </a:spcAft>
              <a:buNone/>
            </a:pP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模块化组件：将 </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LLM </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应用开发所需的功能（如提示词管理、输入输出处理、工具调用等）拆分为独立模块，便于组合和复用。</a:t>
            </a:r>
            <a:endParaRPr lang="zh-CN" altLang="en-US" sz="1400" dirty="0">
              <a:solidFill>
                <a:schemeClr val="tx1">
                  <a:lumMod val="85000"/>
                  <a:lumOff val="15000"/>
                </a:schemeClr>
              </a:solidFill>
              <a:sym typeface="+mn-ea"/>
            </a:endParaRPr>
          </a:p>
        </p:txBody>
      </p:sp>
      <p:sp>
        <p:nvSpPr>
          <p:cNvPr id="45" name="椭圆 44"/>
          <p:cNvSpPr>
            <a:spLocks noChangeAspect="1"/>
          </p:cNvSpPr>
          <p:nvPr>
            <p:custDataLst>
              <p:tags r:id="rId3"/>
            </p:custDataLst>
          </p:nvPr>
        </p:nvSpPr>
        <p:spPr>
          <a:xfrm>
            <a:off x="582613" y="2137093"/>
            <a:ext cx="436880" cy="436880"/>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1</a:t>
            </a:r>
            <a:endParaRPr lang="en-US" altLang="zh-CN" dirty="0">
              <a:solidFill>
                <a:srgbClr val="FFFFFF"/>
              </a:solidFill>
              <a:sym typeface="+mn-ea"/>
            </a:endParaRPr>
          </a:p>
        </p:txBody>
      </p:sp>
      <p:sp>
        <p:nvSpPr>
          <p:cNvPr id="27" name="圆角矩形 26"/>
          <p:cNvSpPr/>
          <p:nvPr>
            <p:custDataLst>
              <p:tags r:id="rId4"/>
            </p:custDataLst>
          </p:nvPr>
        </p:nvSpPr>
        <p:spPr>
          <a:xfrm>
            <a:off x="423863" y="2897823"/>
            <a:ext cx="10799445" cy="835025"/>
          </a:xfrm>
          <a:prstGeom prst="roundRect">
            <a:avLst>
              <a:gd name="adj" fmla="val 19391"/>
            </a:avLst>
          </a:prstGeom>
          <a:solidFill>
            <a:schemeClr val="lt1">
              <a:lumMod val="100000"/>
              <a:alpha val="10000"/>
            </a:schemeClr>
          </a:solidFill>
          <a:ln>
            <a:gradFill>
              <a:gsLst>
                <a:gs pos="0">
                  <a:schemeClr val="accent2">
                    <a:alpha val="70000"/>
                  </a:schemeClr>
                </a:gs>
                <a:gs pos="100000">
                  <a:schemeClr val="accent2">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683895" tIns="0" rIns="107950" rtlCol="0" anchor="ctr"/>
          <a:p>
            <a:pPr indent="0" algn="l" fontAlgn="auto">
              <a:lnSpc>
                <a:spcPct val="130000"/>
              </a:lnSpc>
              <a:spcAft>
                <a:spcPts val="0"/>
              </a:spcAft>
            </a:pP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链（</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Chains</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）：允许将多个组件按顺序连接，实现复杂任务（例如：先检索文档，再用 </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LLM </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生成回答）。</a:t>
            </a:r>
            <a:endParaRPr lang="zh-CN" altLang="en-US" sz="1400" dirty="0">
              <a:solidFill>
                <a:schemeClr val="tx1">
                  <a:lumMod val="85000"/>
                  <a:lumOff val="15000"/>
                </a:schemeClr>
              </a:solidFill>
              <a:sym typeface="+mn-ea"/>
            </a:endParaRPr>
          </a:p>
        </p:txBody>
      </p:sp>
      <p:sp>
        <p:nvSpPr>
          <p:cNvPr id="28" name="椭圆 27"/>
          <p:cNvSpPr>
            <a:spLocks noChangeAspect="1"/>
          </p:cNvSpPr>
          <p:nvPr>
            <p:custDataLst>
              <p:tags r:id="rId5"/>
            </p:custDataLst>
          </p:nvPr>
        </p:nvSpPr>
        <p:spPr>
          <a:xfrm>
            <a:off x="582613" y="3097213"/>
            <a:ext cx="436880" cy="436880"/>
          </a:xfrm>
          <a:prstGeom prst="ellipse">
            <a:avLst/>
          </a:prstGeom>
          <a:gradFill>
            <a:gsLst>
              <a:gs pos="0">
                <a:schemeClr val="accent2">
                  <a:alpha val="100000"/>
                </a:schemeClr>
              </a:gs>
              <a:gs pos="100000">
                <a:schemeClr val="accent2">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2</a:t>
            </a:r>
            <a:endParaRPr lang="en-US" altLang="zh-CN" dirty="0">
              <a:solidFill>
                <a:srgbClr val="FFFFFF"/>
              </a:solidFill>
              <a:sym typeface="+mn-ea"/>
            </a:endParaRPr>
          </a:p>
        </p:txBody>
      </p:sp>
      <p:sp>
        <p:nvSpPr>
          <p:cNvPr id="29" name="圆角矩形 28"/>
          <p:cNvSpPr/>
          <p:nvPr>
            <p:custDataLst>
              <p:tags r:id="rId6"/>
            </p:custDataLst>
          </p:nvPr>
        </p:nvSpPr>
        <p:spPr>
          <a:xfrm>
            <a:off x="423863" y="3857943"/>
            <a:ext cx="10799445" cy="835025"/>
          </a:xfrm>
          <a:prstGeom prst="roundRect">
            <a:avLst>
              <a:gd name="adj" fmla="val 19391"/>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683895" tIns="0" rIns="107950" rtlCol="0" anchor="ctr"/>
          <a:p>
            <a:pPr indent="0" algn="l" fontAlgn="auto">
              <a:lnSpc>
                <a:spcPct val="130000"/>
              </a:lnSpc>
              <a:spcAft>
                <a:spcPts val="0"/>
              </a:spcAft>
            </a:pP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代理（</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Agents</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）：让 </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LLM </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具备自主决策能力，能根据需求调用外部工具（如搜索引擎、数据库）完成任务。</a:t>
            </a:r>
            <a:endParaRPr lang="zh-CN" altLang="en-US" sz="1400" dirty="0">
              <a:solidFill>
                <a:schemeClr val="tx1">
                  <a:lumMod val="85000"/>
                  <a:lumOff val="15000"/>
                </a:schemeClr>
              </a:solidFill>
              <a:sym typeface="+mn-ea"/>
            </a:endParaRPr>
          </a:p>
        </p:txBody>
      </p:sp>
      <p:sp>
        <p:nvSpPr>
          <p:cNvPr id="30" name="椭圆 29"/>
          <p:cNvSpPr>
            <a:spLocks noChangeAspect="1"/>
          </p:cNvSpPr>
          <p:nvPr>
            <p:custDataLst>
              <p:tags r:id="rId7"/>
            </p:custDataLst>
          </p:nvPr>
        </p:nvSpPr>
        <p:spPr>
          <a:xfrm>
            <a:off x="582613" y="4057333"/>
            <a:ext cx="436880" cy="436880"/>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3</a:t>
            </a:r>
            <a:endParaRPr lang="en-US" altLang="zh-CN" dirty="0">
              <a:solidFill>
                <a:srgbClr val="FFFFFF"/>
              </a:solidFill>
              <a:sym typeface="+mn-ea"/>
            </a:endParaRPr>
          </a:p>
        </p:txBody>
      </p:sp>
      <p:sp>
        <p:nvSpPr>
          <p:cNvPr id="31" name="圆角矩形 30"/>
          <p:cNvSpPr/>
          <p:nvPr>
            <p:custDataLst>
              <p:tags r:id="rId8"/>
            </p:custDataLst>
          </p:nvPr>
        </p:nvSpPr>
        <p:spPr>
          <a:xfrm>
            <a:off x="423863" y="4818063"/>
            <a:ext cx="10799445" cy="835025"/>
          </a:xfrm>
          <a:prstGeom prst="roundRect">
            <a:avLst>
              <a:gd name="adj" fmla="val 19391"/>
            </a:avLst>
          </a:prstGeom>
          <a:solidFill>
            <a:schemeClr val="lt1">
              <a:lumMod val="100000"/>
              <a:alpha val="10000"/>
            </a:schemeClr>
          </a:solidFill>
          <a:ln>
            <a:gradFill>
              <a:gsLst>
                <a:gs pos="0">
                  <a:schemeClr val="accent2">
                    <a:alpha val="70000"/>
                  </a:schemeClr>
                </a:gs>
                <a:gs pos="100000">
                  <a:schemeClr val="accent2">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683895" tIns="0" rIns="107950" rtlCol="0" anchor="ctr"/>
          <a:p>
            <a:pPr indent="0" algn="l" fontAlgn="auto">
              <a:lnSpc>
                <a:spcPct val="130000"/>
              </a:lnSpc>
              <a:spcAft>
                <a:spcPts val="0"/>
              </a:spcAft>
            </a:pP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记忆（</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Memory</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）：支持对话状态的持久化，让 </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LLM </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能记住上下文信息，提升多轮交互体验。</a:t>
            </a:r>
            <a:endParaRPr lang="zh-CN" altLang="en-US" sz="1400" dirty="0">
              <a:solidFill>
                <a:schemeClr val="tx1">
                  <a:lumMod val="85000"/>
                  <a:lumOff val="15000"/>
                </a:schemeClr>
              </a:solidFill>
              <a:sym typeface="+mn-ea"/>
            </a:endParaRPr>
          </a:p>
        </p:txBody>
      </p:sp>
      <p:sp>
        <p:nvSpPr>
          <p:cNvPr id="32" name="椭圆 31"/>
          <p:cNvSpPr>
            <a:spLocks noChangeAspect="1"/>
          </p:cNvSpPr>
          <p:nvPr>
            <p:custDataLst>
              <p:tags r:id="rId9"/>
            </p:custDataLst>
          </p:nvPr>
        </p:nvSpPr>
        <p:spPr>
          <a:xfrm>
            <a:off x="582613" y="5017453"/>
            <a:ext cx="436880" cy="436880"/>
          </a:xfrm>
          <a:prstGeom prst="ellipse">
            <a:avLst/>
          </a:prstGeom>
          <a:gradFill>
            <a:gsLst>
              <a:gs pos="0">
                <a:schemeClr val="accent2">
                  <a:alpha val="100000"/>
                </a:schemeClr>
              </a:gs>
              <a:gs pos="100000">
                <a:schemeClr val="accent2">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4</a:t>
            </a:r>
            <a:endParaRPr lang="en-US" altLang="zh-CN" dirty="0">
              <a:solidFill>
                <a:srgbClr val="FFFFFF"/>
              </a:solidFill>
              <a:sym typeface="+mn-ea"/>
            </a:endParaRPr>
          </a:p>
        </p:txBody>
      </p:sp>
      <p:sp>
        <p:nvSpPr>
          <p:cNvPr id="33" name="圆角矩形 32"/>
          <p:cNvSpPr/>
          <p:nvPr>
            <p:custDataLst>
              <p:tags r:id="rId10"/>
            </p:custDataLst>
          </p:nvPr>
        </p:nvSpPr>
        <p:spPr>
          <a:xfrm>
            <a:off x="423863" y="5778183"/>
            <a:ext cx="10799445" cy="835025"/>
          </a:xfrm>
          <a:prstGeom prst="roundRect">
            <a:avLst>
              <a:gd name="adj" fmla="val 19391"/>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683895" tIns="0" rIns="107950" rtlCol="0" anchor="ctr"/>
          <a:p>
            <a:pPr marL="0" indent="0">
              <a:lnSpc>
                <a:spcPts val="1400"/>
              </a:lnSpc>
              <a:spcBef>
                <a:spcPts val="400"/>
              </a:spcBef>
              <a:spcAft>
                <a:spcPts val="400"/>
              </a:spcAft>
              <a:buNone/>
            </a:pP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集成能力：无缝对接主流 </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LLM</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（如 </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GPT</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Claude</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）、数据库（如 </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MySQL</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MongoDB</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cs typeface="微软雅黑" panose="020B0503020204020204" charset="-122"/>
                <a:sym typeface="+mn-ea"/>
              </a:rPr>
              <a:t>API </a:t>
            </a:r>
            <a:r>
              <a:rPr lang="zh-CN" altLang="en-US" sz="1400">
                <a:solidFill>
                  <a:srgbClr val="000000"/>
                </a:solidFill>
                <a:latin typeface="微软雅黑" panose="020B0503020204020204" charset="-122"/>
                <a:ea typeface="微软雅黑" panose="020B0503020204020204" charset="-122"/>
                <a:cs typeface="微软雅黑" panose="020B0503020204020204" charset="-122"/>
                <a:sym typeface="+mn-ea"/>
              </a:rPr>
              <a:t>服务等。</a:t>
            </a:r>
            <a:endParaRPr lang="zh-CN" altLang="en-US" sz="1400" dirty="0">
              <a:solidFill>
                <a:schemeClr val="tx1">
                  <a:lumMod val="85000"/>
                  <a:lumOff val="15000"/>
                </a:schemeClr>
              </a:solidFill>
              <a:sym typeface="+mn-ea"/>
            </a:endParaRPr>
          </a:p>
        </p:txBody>
      </p:sp>
      <p:sp>
        <p:nvSpPr>
          <p:cNvPr id="34" name="椭圆 33"/>
          <p:cNvSpPr>
            <a:spLocks noChangeAspect="1"/>
          </p:cNvSpPr>
          <p:nvPr>
            <p:custDataLst>
              <p:tags r:id="rId11"/>
            </p:custDataLst>
          </p:nvPr>
        </p:nvSpPr>
        <p:spPr>
          <a:xfrm>
            <a:off x="582613" y="5977573"/>
            <a:ext cx="436880" cy="436880"/>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dirty="0">
                <a:solidFill>
                  <a:srgbClr val="FFFFFF"/>
                </a:solidFill>
                <a:sym typeface="+mn-ea"/>
              </a:rPr>
              <a:t>5</a:t>
            </a:r>
            <a:endParaRPr lang="en-US" altLang="zh-CN" dirty="0">
              <a:solidFill>
                <a:srgbClr val="FFFFFF"/>
              </a:solidFill>
              <a:sym typeface="+mn-ea"/>
            </a:endParaRPr>
          </a:p>
        </p:txBody>
      </p:sp>
      <p:sp>
        <p:nvSpPr>
          <p:cNvPr id="3" name="文本框 2"/>
          <p:cNvSpPr txBox="1"/>
          <p:nvPr/>
        </p:nvSpPr>
        <p:spPr>
          <a:xfrm>
            <a:off x="367665" y="664845"/>
            <a:ext cx="10772775" cy="829945"/>
          </a:xfrm>
          <a:prstGeom prst="rect">
            <a:avLst/>
          </a:prstGeom>
          <a:noFill/>
        </p:spPr>
        <p:txBody>
          <a:bodyPr wrap="square" rtlCol="0">
            <a:spAutoFit/>
          </a:bodyPr>
          <a:p>
            <a:r>
              <a:rPr lang="en-US" altLang="zh-CN" sz="1600" b="1"/>
              <a:t>LangChain </a:t>
            </a:r>
            <a:r>
              <a:rPr lang="zh-CN" altLang="en-US" sz="1600" b="1"/>
              <a:t>是一个开源框架，主要用于简化基于大型语言模型（</a:t>
            </a:r>
            <a:r>
              <a:rPr lang="en-US" altLang="zh-CN" sz="1600" b="1"/>
              <a:t>LLM</a:t>
            </a:r>
            <a:r>
              <a:rPr lang="zh-CN" altLang="en-US" sz="1600" b="1"/>
              <a:t>）的应用程序开发。它提供了一套工具、组件和接口，帮助开发者更轻松地将</a:t>
            </a:r>
            <a:r>
              <a:rPr lang="en-US" altLang="zh-CN" sz="1600" b="1"/>
              <a:t> LLM </a:t>
            </a:r>
            <a:r>
              <a:rPr lang="zh-CN" altLang="en-US" sz="1600" b="1"/>
              <a:t>与其他数据源、外部工具和各种服务集成，从而构建功能更强大、更灵活的</a:t>
            </a:r>
            <a:r>
              <a:rPr lang="en-US" altLang="zh-CN" sz="1600" b="1"/>
              <a:t> AI </a:t>
            </a:r>
            <a:r>
              <a:rPr lang="zh-CN" altLang="en-US" sz="1600" b="1"/>
              <a:t>应用。</a:t>
            </a:r>
            <a:endParaRPr lang="zh-CN" altLang="en-US" sz="1600" b="1"/>
          </a:p>
        </p:txBody>
      </p:sp>
      <p:sp>
        <p:nvSpPr>
          <p:cNvPr id="4" name="文本框 3"/>
          <p:cNvSpPr txBox="1"/>
          <p:nvPr/>
        </p:nvSpPr>
        <p:spPr>
          <a:xfrm>
            <a:off x="3791585" y="1542415"/>
            <a:ext cx="3058160" cy="270510"/>
          </a:xfrm>
          <a:prstGeom prst="rect">
            <a:avLst/>
          </a:prstGeom>
        </p:spPr>
        <p:txBody>
          <a:bodyPr wrap="square">
            <a:spAutoFit/>
          </a:bodyPr>
          <a:p>
            <a:pPr marL="0" indent="0">
              <a:lnSpc>
                <a:spcPts val="1400"/>
              </a:lnSpc>
              <a:spcBef>
                <a:spcPts val="1400"/>
              </a:spcBef>
              <a:spcAft>
                <a:spcPts val="600"/>
              </a:spcAft>
            </a:pPr>
            <a:r>
              <a:rPr lang="en-US" altLang="zh-CN" b="1" i="0">
                <a:solidFill>
                  <a:srgbClr val="000000"/>
                </a:solidFill>
                <a:latin typeface="微软雅黑" panose="020B0503020204020204" charset="-122"/>
                <a:ea typeface="微软雅黑" panose="020B0503020204020204" charset="-122"/>
                <a:cs typeface="微软雅黑" panose="020B0503020204020204" charset="-122"/>
              </a:rPr>
              <a:t>LangChain 5</a:t>
            </a:r>
            <a:r>
              <a:rPr lang="zh-CN" altLang="en-US" b="1" i="0">
                <a:solidFill>
                  <a:srgbClr val="000000"/>
                </a:solidFill>
                <a:latin typeface="微软雅黑" panose="020B0503020204020204" charset="-122"/>
                <a:ea typeface="微软雅黑" panose="020B0503020204020204" charset="-122"/>
                <a:cs typeface="微软雅黑" panose="020B0503020204020204" charset="-122"/>
              </a:rPr>
              <a:t>大核心作用</a:t>
            </a:r>
            <a:endParaRPr lang="zh-CN" altLang="en-US" b="1" i="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sp>
        <p:nvSpPr>
          <p:cNvPr id="3" name="文本框 2"/>
          <p:cNvSpPr txBox="1"/>
          <p:nvPr/>
        </p:nvSpPr>
        <p:spPr>
          <a:xfrm>
            <a:off x="348615" y="602615"/>
            <a:ext cx="11650980" cy="6367145"/>
          </a:xfrm>
          <a:prstGeom prst="rect">
            <a:avLst/>
          </a:prstGeom>
        </p:spPr>
        <p:txBody>
          <a:bodyPr>
            <a:noAutofit/>
          </a:bodyPr>
          <a:p>
            <a:pPr marL="0" indent="0">
              <a:spcBef>
                <a:spcPts val="800"/>
              </a:spcBef>
              <a:spcAft>
                <a:spcPts val="800"/>
              </a:spcAft>
            </a:pPr>
            <a:r>
              <a:rPr lang="zh-CN" altLang="en-US" sz="1200">
                <a:latin typeface="微软雅黑" panose="020B0503020204020204" charset="-122"/>
                <a:ea typeface="微软雅黑" panose="020B0503020204020204" charset="-122"/>
                <a:cs typeface="微软雅黑" panose="020B0503020204020204" charset="-122"/>
                <a:sym typeface="+mn-ea"/>
              </a:rPr>
              <a:t>策略 </a:t>
            </a:r>
            <a:r>
              <a:rPr lang="en-US" altLang="zh-CN" sz="1200">
                <a:latin typeface="微软雅黑" panose="020B0503020204020204" charset="-122"/>
                <a:ea typeface="微软雅黑" panose="020B0503020204020204" charset="-122"/>
                <a:cs typeface="微软雅黑" panose="020B0503020204020204" charset="-122"/>
                <a:sym typeface="+mn-ea"/>
              </a:rPr>
              <a:t>(chain_type)</a:t>
            </a:r>
            <a:r>
              <a:rPr lang="zh-CN" altLang="en-US" sz="1200">
                <a:latin typeface="微软雅黑" panose="020B0503020204020204" charset="-122"/>
                <a:ea typeface="微软雅黑" panose="020B0503020204020204" charset="-122"/>
                <a:cs typeface="微软雅黑" panose="020B0503020204020204" charset="-122"/>
                <a:sym typeface="+mn-ea"/>
              </a:rPr>
              <a:t>工作原理优点缺点适用场景</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stuff</a:t>
            </a:r>
            <a:r>
              <a:rPr lang="zh-CN" altLang="en-US" sz="1200">
                <a:latin typeface="微软雅黑" panose="020B0503020204020204" charset="-122"/>
                <a:ea typeface="微软雅黑" panose="020B0503020204020204" charset="-122"/>
                <a:cs typeface="微软雅黑" panose="020B0503020204020204" charset="-122"/>
                <a:sym typeface="+mn-ea"/>
              </a:rPr>
              <a:t>将所有检索到的文档简单拼接后一次性发送给 </a:t>
            </a:r>
            <a:r>
              <a:rPr lang="en-US" altLang="zh-CN" sz="1200">
                <a:latin typeface="微软雅黑" panose="020B0503020204020204" charset="-122"/>
                <a:ea typeface="微软雅黑" panose="020B0503020204020204" charset="-122"/>
                <a:cs typeface="微软雅黑" panose="020B0503020204020204" charset="-122"/>
                <a:sym typeface="+mn-ea"/>
              </a:rPr>
              <a:t>LLM</a:t>
            </a:r>
            <a:r>
              <a:rPr lang="zh-CN" altLang="en-US" sz="1200">
                <a:latin typeface="微软雅黑" panose="020B0503020204020204" charset="-122"/>
                <a:ea typeface="微软雅黑" panose="020B0503020204020204" charset="-122"/>
                <a:cs typeface="微软雅黑" panose="020B0503020204020204" charset="-122"/>
                <a:sym typeface="+mn-ea"/>
              </a:rPr>
              <a:t>实现简单，能最大限度利用文档间的上下文关系，答案质量通常较高受限于 </a:t>
            </a:r>
            <a:r>
              <a:rPr lang="en-US" altLang="zh-CN" sz="1200">
                <a:latin typeface="微软雅黑" panose="020B0503020204020204" charset="-122"/>
                <a:ea typeface="微软雅黑" panose="020B0503020204020204" charset="-122"/>
                <a:cs typeface="微软雅黑" panose="020B0503020204020204" charset="-122"/>
                <a:sym typeface="+mn-ea"/>
              </a:rPr>
              <a:t>LLM </a:t>
            </a:r>
            <a:r>
              <a:rPr lang="zh-CN" altLang="en-US" sz="1200">
                <a:latin typeface="微软雅黑" panose="020B0503020204020204" charset="-122"/>
                <a:ea typeface="微软雅黑" panose="020B0503020204020204" charset="-122"/>
                <a:cs typeface="微软雅黑" panose="020B0503020204020204" charset="-122"/>
                <a:sym typeface="+mn-ea"/>
              </a:rPr>
              <a:t>的上下文窗口长度，无法处理大量文档文档数量较少、长度较短（例如少于</a:t>
            </a:r>
            <a:r>
              <a:rPr lang="en-US" altLang="zh-CN" sz="1200">
                <a:latin typeface="微软雅黑" panose="020B0503020204020204" charset="-122"/>
                <a:ea typeface="微软雅黑" panose="020B0503020204020204" charset="-122"/>
                <a:cs typeface="微软雅黑" panose="020B0503020204020204" charset="-122"/>
                <a:sym typeface="+mn-ea"/>
              </a:rPr>
              <a:t>10</a:t>
            </a:r>
            <a:r>
              <a:rPr lang="zh-CN" altLang="en-US" sz="1200">
                <a:latin typeface="微软雅黑" panose="020B0503020204020204" charset="-122"/>
                <a:ea typeface="微软雅黑" panose="020B0503020204020204" charset="-122"/>
                <a:cs typeface="微软雅黑" panose="020B0503020204020204" charset="-122"/>
                <a:sym typeface="+mn-ea"/>
              </a:rPr>
              <a:t>个片段），追求高质量答案的场景</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map_reduce</a:t>
            </a:r>
            <a:endParaRPr lang="en-US" altLang="zh-CN" sz="1200" b="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1. Map: </a:t>
            </a:r>
            <a:r>
              <a:rPr lang="zh-CN" altLang="en-US" sz="1200">
                <a:latin typeface="微软雅黑" panose="020B0503020204020204" charset="-122"/>
                <a:ea typeface="微软雅黑" panose="020B0503020204020204" charset="-122"/>
                <a:cs typeface="微软雅黑" panose="020B0503020204020204" charset="-122"/>
                <a:sym typeface="+mn-ea"/>
              </a:rPr>
              <a:t>对每个文档单独生成一个答案</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2. Reduce: </a:t>
            </a:r>
            <a:r>
              <a:rPr lang="zh-CN" altLang="en-US" sz="1200">
                <a:latin typeface="微软雅黑" panose="020B0503020204020204" charset="-122"/>
                <a:ea typeface="微软雅黑" panose="020B0503020204020204" charset="-122"/>
                <a:cs typeface="微软雅黑" panose="020B0503020204020204" charset="-122"/>
                <a:sym typeface="+mn-ea"/>
              </a:rPr>
              <a:t>将所有初步答案汇总，生成最终答案可以处理任意数量的文档，不受上下文窗口限制汇总过程可能丢失细节，</a:t>
            </a:r>
            <a:r>
              <a:rPr lang="en-US" altLang="zh-CN" sz="1200">
                <a:latin typeface="微软雅黑" panose="020B0503020204020204" charset="-122"/>
                <a:ea typeface="微软雅黑" panose="020B0503020204020204" charset="-122"/>
                <a:cs typeface="微软雅黑" panose="020B0503020204020204" charset="-122"/>
                <a:sym typeface="+mn-ea"/>
              </a:rPr>
              <a:t>API </a:t>
            </a:r>
            <a:r>
              <a:rPr lang="zh-CN" altLang="en-US" sz="1200">
                <a:latin typeface="微软雅黑" panose="020B0503020204020204" charset="-122"/>
                <a:ea typeface="微软雅黑" panose="020B0503020204020204" charset="-122"/>
                <a:cs typeface="微软雅黑" panose="020B0503020204020204" charset="-122"/>
                <a:sym typeface="+mn-ea"/>
              </a:rPr>
              <a:t>调用次数多（成本高、速度慢），答案可能过于概括文档数量非常多，需要对大量文本进行摘要或提取共性答案的场景</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refine. </a:t>
            </a:r>
            <a:r>
              <a:rPr lang="zh-CN" altLang="en-US" sz="1200">
                <a:latin typeface="微软雅黑" panose="020B0503020204020204" charset="-122"/>
                <a:ea typeface="微软雅黑" panose="020B0503020204020204" charset="-122"/>
                <a:cs typeface="微软雅黑" panose="020B0503020204020204" charset="-122"/>
                <a:sym typeface="+mn-ea"/>
              </a:rPr>
              <a:t>基于第一个文档生成一个初始答案</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2. </a:t>
            </a:r>
            <a:r>
              <a:rPr lang="zh-CN" altLang="en-US" sz="1200">
                <a:latin typeface="微软雅黑" panose="020B0503020204020204" charset="-122"/>
                <a:ea typeface="微软雅黑" panose="020B0503020204020204" charset="-122"/>
                <a:cs typeface="微软雅黑" panose="020B0503020204020204" charset="-122"/>
                <a:sym typeface="+mn-ea"/>
              </a:rPr>
              <a:t>依次将初始答案与后续文档交给 </a:t>
            </a:r>
            <a:r>
              <a:rPr lang="en-US" altLang="zh-CN" sz="1200">
                <a:latin typeface="微软雅黑" panose="020B0503020204020204" charset="-122"/>
                <a:ea typeface="微软雅黑" panose="020B0503020204020204" charset="-122"/>
                <a:cs typeface="微软雅黑" panose="020B0503020204020204" charset="-122"/>
                <a:sym typeface="+mn-ea"/>
              </a:rPr>
              <a:t>LLM </a:t>
            </a:r>
            <a:r>
              <a:rPr lang="zh-CN" altLang="en-US" sz="1200">
                <a:latin typeface="微软雅黑" panose="020B0503020204020204" charset="-122"/>
                <a:ea typeface="微软雅黑" panose="020B0503020204020204" charset="-122"/>
                <a:cs typeface="微软雅黑" panose="020B0503020204020204" charset="-122"/>
                <a:sym typeface="+mn-ea"/>
              </a:rPr>
              <a:t>迭代优化和精炼能逐步完善答案，通常能产生非常准确和细致的回答</a:t>
            </a:r>
            <a:r>
              <a:rPr lang="en-US" altLang="zh-CN" sz="1200">
                <a:latin typeface="微软雅黑" panose="020B0503020204020204" charset="-122"/>
                <a:ea typeface="微软雅黑" panose="020B0503020204020204" charset="-122"/>
                <a:cs typeface="微软雅黑" panose="020B0503020204020204" charset="-122"/>
                <a:sym typeface="+mn-ea"/>
              </a:rPr>
              <a:t>API </a:t>
            </a:r>
            <a:r>
              <a:rPr lang="zh-CN" altLang="en-US" sz="1200">
                <a:latin typeface="微软雅黑" panose="020B0503020204020204" charset="-122"/>
                <a:ea typeface="微软雅黑" panose="020B0503020204020204" charset="-122"/>
                <a:cs typeface="微软雅黑" panose="020B0503020204020204" charset="-122"/>
                <a:sym typeface="+mn-ea"/>
              </a:rPr>
              <a:t>调用次数极多（成本最高、速度最慢），文档顺序可能影响结果答案准确性要求极高，且愿意付出更多计算成本和时间的场景</a:t>
            </a:r>
            <a:endParaRPr lang="zh-CN" altLang="en-US" sz="120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map_rerank</a:t>
            </a:r>
            <a:endParaRPr lang="en-US" altLang="zh-CN" sz="1200" b="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1. </a:t>
            </a:r>
            <a:r>
              <a:rPr lang="zh-CN" altLang="en-US" sz="1200">
                <a:latin typeface="微软雅黑" panose="020B0503020204020204" charset="-122"/>
                <a:ea typeface="微软雅黑" panose="020B0503020204020204" charset="-122"/>
                <a:cs typeface="微软雅黑" panose="020B0503020204020204" charset="-122"/>
                <a:sym typeface="+mn-ea"/>
              </a:rPr>
              <a:t>对每个文档单独生成答案，并为每个答案置信度打分</a:t>
            </a:r>
            <a:endParaRPr lang="zh-CN" altLang="en-US" sz="1200" b="0">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en-US" altLang="zh-CN" sz="1200">
                <a:latin typeface="微软雅黑" panose="020B0503020204020204" charset="-122"/>
                <a:ea typeface="微软雅黑" panose="020B0503020204020204" charset="-122"/>
                <a:cs typeface="微软雅黑" panose="020B0503020204020204" charset="-122"/>
                <a:sym typeface="+mn-ea"/>
              </a:rPr>
              <a:t>2. </a:t>
            </a:r>
            <a:r>
              <a:rPr lang="zh-CN" altLang="en-US" sz="1200">
                <a:latin typeface="微软雅黑" panose="020B0503020204020204" charset="-122"/>
                <a:ea typeface="微软雅黑" panose="020B0503020204020204" charset="-122"/>
                <a:cs typeface="微软雅黑" panose="020B0503020204020204" charset="-122"/>
                <a:sym typeface="+mn-ea"/>
              </a:rPr>
              <a:t>选择置信度最高的答案作为最终输出能为答案提供置信度参考极度依赖单个文档的完整性，如果答案散落在多个文档中效果不佳问题答案明确且通常包含在单个文档中的场景（如判断题、事实查找题</a:t>
            </a:r>
            <a:endParaRPr lang="en-US" altLang="zh-CN" sz="1200">
              <a:latin typeface="微软雅黑" panose="020B0503020204020204" charset="-122"/>
              <a:ea typeface="微软雅黑" panose="020B0503020204020204" charset="-122"/>
              <a:cs typeface="微软雅黑" panose="020B0503020204020204" charset="-122"/>
              <a:hlinkClick r:id="rId2"/>
            </a:endParaRPr>
          </a:p>
          <a:p>
            <a:pPr marL="0" indent="0">
              <a:spcBef>
                <a:spcPts val="800"/>
              </a:spcBef>
              <a:spcAft>
                <a:spcPts val="800"/>
              </a:spcAft>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选择</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RetrievalQA.from_chain_type </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的参数是一个权衡的过程，主要是在答案质量、处理文档数量和计算成本</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速度之间做选择。</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追求高质量答案且文档不多？首选</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stuff + </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自定义提示模板。</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需要处理海量文档？选择</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map_reduce</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追求极致精准且不计成本？可以试试</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refine</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别忘了配置好</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retriever </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和</a:t>
            </a:r>
            <a:r>
              <a:rPr lang="en-US" altLang="zh-CN" sz="1200" b="0" i="0">
                <a:solidFill>
                  <a:srgbClr val="0F1115"/>
                </a:solidFill>
                <a:latin typeface="微软雅黑" panose="020B0503020204020204" charset="-122"/>
                <a:ea typeface="微软雅黑" panose="020B0503020204020204" charset="-122"/>
                <a:cs typeface="微软雅黑" panose="020B0503020204020204" charset="-122"/>
              </a:rPr>
              <a:t> return_source_documents</a:t>
            </a:r>
            <a:r>
              <a:rPr lang="zh-CN" altLang="en-US" sz="1200" b="0" i="0">
                <a:solidFill>
                  <a:srgbClr val="0F1115"/>
                </a:solidFill>
                <a:latin typeface="微软雅黑" panose="020B0503020204020204" charset="-122"/>
                <a:ea typeface="微软雅黑" panose="020B0503020204020204" charset="-122"/>
                <a:cs typeface="微软雅黑" panose="020B0503020204020204" charset="-122"/>
              </a:rPr>
              <a:t>，它们对最终效果和可解释性至关重要。</a:t>
            </a:r>
            <a:endParaRPr lang="zh-CN" altLang="en-US" sz="1200" b="0" i="0">
              <a:solidFill>
                <a:srgbClr val="0F1115"/>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92959"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391795" y="600075"/>
            <a:ext cx="5467350" cy="5657850"/>
          </a:xfrm>
          <a:prstGeom prst="rect">
            <a:avLst/>
          </a:prstGeom>
        </p:spPr>
      </p:pic>
      <p:sp>
        <p:nvSpPr>
          <p:cNvPr id="8" name="文本框 7"/>
          <p:cNvSpPr txBox="1"/>
          <p:nvPr/>
        </p:nvSpPr>
        <p:spPr>
          <a:xfrm>
            <a:off x="5859145" y="556577"/>
            <a:ext cx="5080000" cy="2953385"/>
          </a:xfrm>
          <a:prstGeom prst="rect">
            <a:avLst/>
          </a:prstGeom>
        </p:spPr>
        <p:txBody>
          <a:bodyPr>
            <a:spAutoFit/>
          </a:bodyPr>
          <a:p>
            <a:pPr marL="0" indent="0">
              <a:spcBef>
                <a:spcPts val="1600"/>
              </a:spcBef>
              <a:spcAft>
                <a:spcPts val="800"/>
              </a:spcAft>
            </a:pPr>
            <a:r>
              <a:rPr lang="en-US" altLang="zh-CN" sz="1400" b="1" i="0">
                <a:solidFill>
                  <a:srgbClr val="0F1115"/>
                </a:solidFill>
                <a:latin typeface="微软雅黑" panose="020B0503020204020204" charset="-122"/>
                <a:ea typeface="微软雅黑" panose="020B0503020204020204" charset="-122"/>
                <a:cs typeface="微软雅黑" panose="020B0503020204020204" charset="-122"/>
              </a:rPr>
              <a:t>2. chain_type="map_reduce"</a:t>
            </a:r>
            <a:endParaRPr lang="en-US" altLang="zh-CN"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输出结果：</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根据相关资料，该产品的主要优势包括长电池续航、高级安全功能和多种连接选项。综合来看，这是一款功能全面、性能出色的设备。</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特点分析：</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答案更加概括和总结性</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丢失了一些具体细节（如具体的续航时间、加密技术类型）</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b="0" i="0">
                <a:solidFill>
                  <a:srgbClr val="0F1115"/>
                </a:solidFill>
                <a:latin typeface="微软雅黑" panose="020B0503020204020204" charset="-122"/>
                <a:ea typeface="微软雅黑" panose="020B0503020204020204" charset="-122"/>
                <a:cs typeface="微软雅黑" panose="020B0503020204020204" charset="-122"/>
              </a:rPr>
              <a:t>语气更加客观，像是综合了多个来源的信息</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5958840" y="3509645"/>
            <a:ext cx="6022340" cy="3217545"/>
          </a:xfrm>
          <a:prstGeom prst="rect">
            <a:avLst/>
          </a:prstGeom>
          <a:noFill/>
        </p:spPr>
        <p:txBody>
          <a:bodyPr wrap="square" rtlCol="0">
            <a:spAutoFit/>
          </a:bodyPr>
          <a:p>
            <a:pPr marL="0" indent="0">
              <a:spcBef>
                <a:spcPts val="1600"/>
              </a:spcBef>
              <a:spcAft>
                <a:spcPts val="800"/>
              </a:spcAft>
            </a:pPr>
            <a:r>
              <a:rPr lang="en-US" altLang="zh-CN" sz="1400" b="1">
                <a:solidFill>
                  <a:srgbClr val="0F1115"/>
                </a:solidFill>
                <a:latin typeface="微软雅黑" panose="020B0503020204020204" charset="-122"/>
                <a:ea typeface="微软雅黑" panose="020B0503020204020204" charset="-122"/>
                <a:cs typeface="微软雅黑" panose="020B0503020204020204" charset="-122"/>
                <a:sym typeface="+mn-ea"/>
              </a:rPr>
              <a:t>3. chain_type="refine"</a:t>
            </a:r>
            <a:endParaRPr lang="en-US" altLang="zh-CN" sz="1400" b="1"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ts val="800"/>
              </a:spcBef>
              <a:spcAft>
                <a:spcPts val="800"/>
              </a:spcAft>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输出结果：</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我们的产品具有卓越的电池续航能力，正常使用情况下可达到</a:t>
            </a:r>
            <a:r>
              <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rPr>
              <a:t>48</a:t>
            </a: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小时。</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此外，产品还采用最新的安全加密技术，确保用户数据完全私密和安全</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。不仅如此，设备还支持多种连接方式，包括蓝牙</a:t>
            </a:r>
            <a:r>
              <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rPr>
              <a:t>5.2</a:t>
            </a: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rPr>
              <a:t>Wi-Fi 6</a:t>
            </a: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和</a:t>
            </a:r>
            <a:r>
              <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rPr>
              <a:t>USB-C</a:t>
            </a:r>
            <a:endParaRPr lang="en-US" altLang="zh-CN"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接口，提供了灵活的使用体验。综合来看，这些优势使我们的产品在市场</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上具有强大竞争力。</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endPar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endParaRPr>
          </a:p>
          <a:p>
            <a:pPr marL="50800" indent="0">
              <a:lnSpc>
                <a:spcPts val="900"/>
              </a:lnSpc>
              <a:spcBef>
                <a:spcPts val="800"/>
              </a:spcBef>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特点分析：</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答案非常详细且连贯</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保留了所有关键细节</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添加了总结性语句，使答案更加完整</a:t>
            </a:r>
            <a:endParaRPr lang="zh-CN" altLang="en-US" sz="1400" b="0" i="0">
              <a:solidFill>
                <a:srgbClr val="0F1115"/>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Char char="•"/>
            </a:pPr>
            <a:r>
              <a:rPr lang="zh-CN" altLang="en-US" sz="1400">
                <a:solidFill>
                  <a:srgbClr val="0F1115"/>
                </a:solidFill>
                <a:latin typeface="微软雅黑" panose="020B0503020204020204" charset="-122"/>
                <a:ea typeface="微软雅黑" panose="020B0503020204020204" charset="-122"/>
                <a:cs typeface="微软雅黑" panose="020B0503020204020204" charset="-122"/>
                <a:sym typeface="+mn-ea"/>
              </a:rPr>
              <a:t>读起来像是经过精心编辑和润色的文本</a:t>
            </a:r>
            <a:endParaRPr lang="zh-CN" altLang="en-US" sz="1400">
              <a:solidFill>
                <a:srgbClr val="0F1115"/>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92959"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208915" y="934085"/>
            <a:ext cx="5715000" cy="3657600"/>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309880" y="503555"/>
            <a:ext cx="9884410" cy="4197985"/>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343535" y="602615"/>
            <a:ext cx="11069955" cy="4537075"/>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344170" y="1790065"/>
            <a:ext cx="10259060" cy="4743450"/>
          </a:xfrm>
          <a:prstGeom prst="rect">
            <a:avLst/>
          </a:prstGeom>
        </p:spPr>
      </p:pic>
      <p:pic>
        <p:nvPicPr>
          <p:cNvPr id="5" name="图片 4"/>
          <p:cNvPicPr>
            <a:picLocks noChangeAspect="1"/>
          </p:cNvPicPr>
          <p:nvPr/>
        </p:nvPicPr>
        <p:blipFill>
          <a:blip r:embed="rId3"/>
          <a:stretch>
            <a:fillRect/>
          </a:stretch>
        </p:blipFill>
        <p:spPr>
          <a:xfrm>
            <a:off x="344170" y="577850"/>
            <a:ext cx="9204960" cy="1212215"/>
          </a:xfrm>
          <a:prstGeom prst="rect">
            <a:avLst/>
          </a:prstGeom>
        </p:spPr>
      </p:pic>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3" name="表格 2"/>
          <p:cNvGraphicFramePr/>
          <p:nvPr/>
        </p:nvGraphicFramePr>
        <p:xfrm>
          <a:off x="335915" y="788035"/>
          <a:ext cx="10483850" cy="454660"/>
        </p:xfrm>
        <a:graphic>
          <a:graphicData uri="http://schemas.openxmlformats.org/drawingml/2006/table">
            <a:tbl>
              <a:tblPr/>
              <a:tblGrid>
                <a:gridCol w="2096770"/>
                <a:gridCol w="2096770"/>
                <a:gridCol w="2096770"/>
                <a:gridCol w="2096770"/>
                <a:gridCol w="2096770"/>
              </a:tblGrid>
              <a:tr h="0">
                <a:tc>
                  <a:txBody>
                    <a:bodyPr/>
                    <a:p>
                      <a:pPr algn="l"/>
                      <a:r>
                        <a:rPr lang="zh-CN" altLang="en-US" sz="1100" b="0" i="0">
                          <a:solidFill>
                            <a:srgbClr val="0F1115"/>
                          </a:solidFill>
                          <a:latin typeface="微软雅黑" panose="020B0503020204020204" charset="-122"/>
                          <a:ea typeface="微软雅黑" panose="020B0503020204020204" charset="-122"/>
                        </a:rPr>
                        <a:t>温度值</a:t>
                      </a:r>
                      <a:endParaRPr lang="zh-CN" altLang="en-US" sz="1100" b="0" i="0">
                        <a:solidFill>
                          <a:srgbClr val="0F1115"/>
                        </a:solidFill>
                        <a:latin typeface="微软雅黑" panose="020B0503020204020204" charset="-122"/>
                        <a:ea typeface="微软雅黑" panose="020B0503020204020204" charset="-122"/>
                      </a:endParaRPr>
                    </a:p>
                  </a:txBody>
                  <a:tcPr marL="0" marR="101917" marT="63817" marB="63817" anchor="ctr" anchorCtr="0">
                    <a:lnL>
                      <a:noFill/>
                    </a:lnL>
                    <a:lnR>
                      <a:noFill/>
                    </a:lnR>
                    <a:lnT>
                      <a:noFill/>
                    </a:lnT>
                    <a:lnB>
                      <a:noFill/>
                    </a:lnB>
                    <a:noFill/>
                  </a:tcPr>
                </a:tc>
                <a:tc>
                  <a:txBody>
                    <a:bodyPr/>
                    <a:p>
                      <a:pPr algn="l"/>
                      <a:r>
                        <a:rPr lang="zh-CN" altLang="en-US" sz="1100" b="0" i="0">
                          <a:solidFill>
                            <a:srgbClr val="0F1115"/>
                          </a:solidFill>
                          <a:latin typeface="微软雅黑" panose="020B0503020204020204" charset="-122"/>
                          <a:ea typeface="微软雅黑" panose="020B0503020204020204" charset="-122"/>
                        </a:rPr>
                        <a:t>随机性</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pPr algn="l"/>
                      <a:r>
                        <a:rPr lang="zh-CN" altLang="en-US" sz="1100" b="0" i="0">
                          <a:solidFill>
                            <a:srgbClr val="0F1115"/>
                          </a:solidFill>
                          <a:latin typeface="微软雅黑" panose="020B0503020204020204" charset="-122"/>
                          <a:ea typeface="微软雅黑" panose="020B0503020204020204" charset="-122"/>
                        </a:rPr>
                        <a:t>创造性</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pPr algn="l"/>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连贯性</a:t>
                      </a:r>
                      <a:r>
                        <a:rPr lang="en-US" altLang="zh-CN" sz="1100" b="0" i="0">
                          <a:solidFill>
                            <a:srgbClr val="0F1115"/>
                          </a:solidFill>
                          <a:latin typeface="微软雅黑" panose="020B0503020204020204" charset="-122"/>
                          <a:ea typeface="微软雅黑" panose="020B0503020204020204" charset="-122"/>
                          <a:cs typeface="微软雅黑" panose="020B0503020204020204" charset="-122"/>
                        </a:rPr>
                        <a:t>/</a:t>
                      </a:r>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一致性</a:t>
                      </a:r>
                      <a:endParaRPr lang="zh-CN" altLang="en-US" sz="1100" b="0" i="0">
                        <a:solidFill>
                          <a:srgbClr val="0F1115"/>
                        </a:solidFill>
                        <a:latin typeface="微软雅黑" panose="020B0503020204020204" charset="-122"/>
                        <a:ea typeface="微软雅黑" panose="020B0503020204020204" charset="-122"/>
                        <a:cs typeface="微软雅黑" panose="020B0503020204020204" charset="-122"/>
                      </a:endParaRPr>
                    </a:p>
                  </a:txBody>
                  <a:tcPr marL="101917" marR="101917" marT="63817" marB="63817" anchor="ctr" anchorCtr="0">
                    <a:lnL>
                      <a:noFill/>
                    </a:lnL>
                    <a:lnR>
                      <a:noFill/>
                    </a:lnR>
                    <a:lnT>
                      <a:noFill/>
                    </a:lnT>
                    <a:lnB>
                      <a:noFill/>
                    </a:lnB>
                    <a:noFill/>
                  </a:tcPr>
                </a:tc>
                <a:tc>
                  <a:txBody>
                    <a:bodyPr/>
                    <a:p>
                      <a:pPr algn="l"/>
                      <a:r>
                        <a:rPr lang="zh-CN" altLang="en-US" sz="1100" b="0" i="0">
                          <a:solidFill>
                            <a:srgbClr val="0F1115"/>
                          </a:solidFill>
                          <a:latin typeface="微软雅黑" panose="020B0503020204020204" charset="-122"/>
                          <a:ea typeface="微软雅黑" panose="020B0503020204020204" charset="-122"/>
                        </a:rPr>
                        <a:t>适用场景</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r>
              <a:tr h="454660">
                <a:tc>
                  <a:txBody>
                    <a:bodyPr/>
                    <a:p>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低 </a:t>
                      </a:r>
                      <a:r>
                        <a:rPr lang="en-US" altLang="zh-CN" sz="1100" b="0" i="0">
                          <a:solidFill>
                            <a:srgbClr val="0F1115"/>
                          </a:solidFill>
                          <a:latin typeface="微软雅黑" panose="020B0503020204020204" charset="-122"/>
                          <a:ea typeface="微软雅黑" panose="020B0503020204020204" charset="-122"/>
                          <a:cs typeface="微软雅黑" panose="020B0503020204020204" charset="-122"/>
                        </a:rPr>
                        <a:t>(0.1-0.3)</a:t>
                      </a:r>
                      <a:endParaRPr lang="en-US" altLang="zh-CN" sz="1100" b="0" i="0">
                        <a:solidFill>
                          <a:srgbClr val="0F1115"/>
                        </a:solidFill>
                        <a:latin typeface="微软雅黑" panose="020B0503020204020204" charset="-122"/>
                        <a:ea typeface="微软雅黑" panose="020B0503020204020204" charset="-122"/>
                        <a:cs typeface="微软雅黑" panose="020B0503020204020204" charset="-122"/>
                      </a:endParaRPr>
                    </a:p>
                  </a:txBody>
                  <a:tcPr marL="0"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低</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低</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高</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事实问答、代码生成、信息提取、翻译</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r>
              <a:tr h="0">
                <a:tc>
                  <a:txBody>
                    <a:bodyPr/>
                    <a:p>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中 </a:t>
                      </a:r>
                      <a:r>
                        <a:rPr lang="en-US" altLang="zh-CN" sz="1100" b="0" i="0">
                          <a:solidFill>
                            <a:srgbClr val="0F1115"/>
                          </a:solidFill>
                          <a:latin typeface="微软雅黑" panose="020B0503020204020204" charset="-122"/>
                          <a:ea typeface="微软雅黑" panose="020B0503020204020204" charset="-122"/>
                          <a:cs typeface="微软雅黑" panose="020B0503020204020204" charset="-122"/>
                        </a:rPr>
                        <a:t>(0.4-0.7)</a:t>
                      </a:r>
                      <a:endParaRPr lang="en-US" altLang="zh-CN" sz="1100" b="0" i="0">
                        <a:solidFill>
                          <a:srgbClr val="0F1115"/>
                        </a:solidFill>
                        <a:latin typeface="微软雅黑" panose="020B0503020204020204" charset="-122"/>
                        <a:ea typeface="微软雅黑" panose="020B0503020204020204" charset="-122"/>
                        <a:cs typeface="微软雅黑" panose="020B0503020204020204" charset="-122"/>
                      </a:endParaRPr>
                    </a:p>
                  </a:txBody>
                  <a:tcPr marL="0"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中</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中</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中</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内容创作、文案生成、开放式问答</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r>
              <a:tr h="0">
                <a:tc>
                  <a:txBody>
                    <a:bodyPr/>
                    <a:p>
                      <a:r>
                        <a:rPr lang="zh-CN" altLang="en-US" sz="1100" b="0" i="0">
                          <a:solidFill>
                            <a:srgbClr val="0F1115"/>
                          </a:solidFill>
                          <a:latin typeface="微软雅黑" panose="020B0503020204020204" charset="-122"/>
                          <a:ea typeface="微软雅黑" panose="020B0503020204020204" charset="-122"/>
                          <a:cs typeface="微软雅黑" panose="020B0503020204020204" charset="-122"/>
                        </a:rPr>
                        <a:t>高 </a:t>
                      </a:r>
                      <a:r>
                        <a:rPr lang="en-US" altLang="zh-CN" sz="1100" b="0" i="0">
                          <a:solidFill>
                            <a:srgbClr val="0F1115"/>
                          </a:solidFill>
                          <a:latin typeface="微软雅黑" panose="020B0503020204020204" charset="-122"/>
                          <a:ea typeface="微软雅黑" panose="020B0503020204020204" charset="-122"/>
                          <a:cs typeface="微软雅黑" panose="020B0503020204020204" charset="-122"/>
                        </a:rPr>
                        <a:t>(0.8-1.2+)</a:t>
                      </a:r>
                      <a:endParaRPr lang="en-US" altLang="zh-CN" sz="1100" b="0" i="0">
                        <a:solidFill>
                          <a:srgbClr val="0F1115"/>
                        </a:solidFill>
                        <a:latin typeface="微软雅黑" panose="020B0503020204020204" charset="-122"/>
                        <a:ea typeface="微软雅黑" panose="020B0503020204020204" charset="-122"/>
                        <a:cs typeface="微软雅黑" panose="020B0503020204020204" charset="-122"/>
                      </a:endParaRPr>
                    </a:p>
                  </a:txBody>
                  <a:tcPr marL="0"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高</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高</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低（可能跑题）</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c>
                  <a:txBody>
                    <a:bodyPr/>
                    <a:p>
                      <a:r>
                        <a:rPr lang="zh-CN" altLang="en-US" sz="1100" b="0" i="0">
                          <a:solidFill>
                            <a:srgbClr val="0F1115"/>
                          </a:solidFill>
                          <a:latin typeface="微软雅黑" panose="020B0503020204020204" charset="-122"/>
                          <a:ea typeface="微软雅黑" panose="020B0503020204020204" charset="-122"/>
                        </a:rPr>
                        <a:t>诗歌、故事、创意写作、头脑风暴、角色扮演</a:t>
                      </a:r>
                      <a:endParaRPr lang="zh-CN" altLang="en-US" sz="1100" b="0" i="0">
                        <a:solidFill>
                          <a:srgbClr val="0F1115"/>
                        </a:solidFill>
                        <a:latin typeface="微软雅黑" panose="020B0503020204020204" charset="-122"/>
                        <a:ea typeface="微软雅黑" panose="020B0503020204020204" charset="-122"/>
                      </a:endParaRPr>
                    </a:p>
                  </a:txBody>
                  <a:tcPr marL="101917" marR="101917" marT="63817" marB="63817" anchor="ctr" anchorCtr="0">
                    <a:lnL>
                      <a:noFill/>
                    </a:lnL>
                    <a:lnR>
                      <a:noFill/>
                    </a:lnR>
                    <a:lnT>
                      <a:noFill/>
                    </a:lnT>
                    <a:lnB>
                      <a:noFill/>
                    </a:lnB>
                    <a:noFill/>
                  </a:tcPr>
                </a:tc>
              </a:tr>
            </a:tbl>
          </a:graphicData>
        </a:graphic>
      </p:graphicFrame>
      <p:pic>
        <p:nvPicPr>
          <p:cNvPr id="6" name="图片 5"/>
          <p:cNvPicPr>
            <a:picLocks noChangeAspect="1"/>
          </p:cNvPicPr>
          <p:nvPr/>
        </p:nvPicPr>
        <p:blipFill>
          <a:blip r:embed="rId2"/>
          <a:stretch>
            <a:fillRect/>
          </a:stretch>
        </p:blipFill>
        <p:spPr>
          <a:xfrm>
            <a:off x="143510" y="2469515"/>
            <a:ext cx="7277100" cy="4324350"/>
          </a:xfrm>
          <a:prstGeom prst="rect">
            <a:avLst/>
          </a:prstGeom>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563239" y="87843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3" name="图片 2"/>
          <p:cNvPicPr>
            <a:picLocks noChangeAspect="1"/>
          </p:cNvPicPr>
          <p:nvPr/>
        </p:nvPicPr>
        <p:blipFill>
          <a:blip r:embed="rId2"/>
          <a:stretch>
            <a:fillRect/>
          </a:stretch>
        </p:blipFill>
        <p:spPr>
          <a:xfrm>
            <a:off x="330835" y="551180"/>
            <a:ext cx="10430510" cy="5189855"/>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7" name="图片 6"/>
          <p:cNvPicPr>
            <a:picLocks noChangeAspect="1"/>
          </p:cNvPicPr>
          <p:nvPr/>
        </p:nvPicPr>
        <p:blipFill>
          <a:blip r:embed="rId2"/>
          <a:stretch>
            <a:fillRect/>
          </a:stretch>
        </p:blipFill>
        <p:spPr>
          <a:xfrm>
            <a:off x="274955" y="681990"/>
            <a:ext cx="9471660" cy="1981200"/>
          </a:xfrm>
          <a:prstGeom prst="rect">
            <a:avLst/>
          </a:prstGeom>
        </p:spPr>
      </p:pic>
      <p:pic>
        <p:nvPicPr>
          <p:cNvPr id="2" name="图片 1"/>
          <p:cNvPicPr>
            <a:picLocks noChangeAspect="1"/>
          </p:cNvPicPr>
          <p:nvPr/>
        </p:nvPicPr>
        <p:blipFill>
          <a:blip r:embed="rId3"/>
          <a:stretch>
            <a:fillRect/>
          </a:stretch>
        </p:blipFill>
        <p:spPr>
          <a:xfrm>
            <a:off x="274955" y="2663190"/>
            <a:ext cx="8884285" cy="1190625"/>
          </a:xfrm>
          <a:prstGeom prst="rect">
            <a:avLst/>
          </a:prstGeom>
        </p:spPr>
      </p:pic>
      <p:sp>
        <p:nvSpPr>
          <p:cNvPr id="5" name="文本框 4"/>
          <p:cNvSpPr txBox="1"/>
          <p:nvPr/>
        </p:nvSpPr>
        <p:spPr>
          <a:xfrm>
            <a:off x="660400" y="3987165"/>
            <a:ext cx="10116185" cy="1814830"/>
          </a:xfrm>
          <a:prstGeom prst="rect">
            <a:avLst/>
          </a:prstGeom>
        </p:spPr>
        <p:txBody>
          <a:bodyPr wrap="square">
            <a:spAutoFit/>
          </a:bodyPr>
          <a:p>
            <a:r>
              <a:rPr lang="zh-CN" altLang="en-US" sz="1400">
                <a:latin typeface="微软雅黑" panose="020B0503020204020204" charset="-122"/>
                <a:ea typeface="微软雅黑" panose="020B0503020204020204" charset="-122"/>
                <a:cs typeface="微软雅黑" panose="020B0503020204020204" charset="-122"/>
              </a:rPr>
              <a:t>参数名描述常用范围</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值</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top_p</a:t>
            </a:r>
            <a:r>
              <a:rPr lang="zh-CN" altLang="en-US" sz="1400">
                <a:latin typeface="微软雅黑" panose="020B0503020204020204" charset="-122"/>
                <a:ea typeface="微软雅黑" panose="020B0503020204020204" charset="-122"/>
                <a:cs typeface="微软雅黑" panose="020B0503020204020204" charset="-122"/>
              </a:rPr>
              <a:t>另一种控制随机性的方式（核采样）。从累积概率超过 </a:t>
            </a:r>
            <a:r>
              <a:rPr lang="en-US" altLang="zh-CN" sz="1400">
                <a:latin typeface="微软雅黑" panose="020B0503020204020204" charset="-122"/>
                <a:ea typeface="微软雅黑" panose="020B0503020204020204" charset="-122"/>
                <a:cs typeface="微软雅黑" panose="020B0503020204020204" charset="-122"/>
              </a:rPr>
              <a:t>p </a:t>
            </a:r>
            <a:r>
              <a:rPr lang="zh-CN" altLang="en-US" sz="1400">
                <a:latin typeface="微软雅黑" panose="020B0503020204020204" charset="-122"/>
                <a:ea typeface="微软雅黑" panose="020B0503020204020204" charset="-122"/>
                <a:cs typeface="微软雅黑" panose="020B0503020204020204" charset="-122"/>
              </a:rPr>
              <a:t>的最小词集合中抽样。通常与</a:t>
            </a:r>
            <a:r>
              <a:rPr lang="en-US" altLang="zh-CN" sz="1400">
                <a:latin typeface="微软雅黑" panose="020B0503020204020204" charset="-122"/>
                <a:ea typeface="微软雅黑" panose="020B0503020204020204" charset="-122"/>
                <a:cs typeface="微软雅黑" panose="020B0503020204020204" charset="-122"/>
              </a:rPr>
              <a:t> </a:t>
            </a:r>
            <a:r>
              <a:rPr lang="en-US" altLang="zh-CN" sz="1400">
                <a:latin typeface="微软雅黑" panose="020B0503020204020204" charset="-122"/>
                <a:ea typeface="微软雅黑" panose="020B0503020204020204" charset="-122"/>
                <a:cs typeface="微软雅黑" panose="020B0503020204020204" charset="-122"/>
              </a:rPr>
              <a:t>temperature </a:t>
            </a:r>
            <a:r>
              <a:rPr lang="zh-CN" altLang="en-US" sz="1400">
                <a:latin typeface="微软雅黑" panose="020B0503020204020204" charset="-122"/>
                <a:ea typeface="微软雅黑" panose="020B0503020204020204" charset="-122"/>
                <a:cs typeface="微软雅黑" panose="020B0503020204020204" charset="-122"/>
              </a:rPr>
              <a:t>二选一使用，但也可组合。</a:t>
            </a:r>
            <a:r>
              <a:rPr lang="en-US" altLang="zh-CN" sz="1400">
                <a:latin typeface="微软雅黑" panose="020B0503020204020204" charset="-122"/>
                <a:ea typeface="微软雅黑" panose="020B0503020204020204" charset="-122"/>
                <a:cs typeface="微软雅黑" panose="020B0503020204020204" charset="-122"/>
              </a:rPr>
              <a:t>0.1 - 1.0</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top_k</a:t>
            </a:r>
            <a:r>
              <a:rPr lang="zh-CN" altLang="en-US" sz="1400">
                <a:latin typeface="微软雅黑" panose="020B0503020204020204" charset="-122"/>
                <a:ea typeface="微软雅黑" panose="020B0503020204020204" charset="-122"/>
                <a:cs typeface="微软雅黑" panose="020B0503020204020204" charset="-122"/>
              </a:rPr>
              <a:t>限制采样池的大小，仅从概率最高的 </a:t>
            </a:r>
            <a:r>
              <a:rPr lang="en-US" altLang="zh-CN" sz="1400">
                <a:latin typeface="微软雅黑" panose="020B0503020204020204" charset="-122"/>
                <a:ea typeface="微软雅黑" panose="020B0503020204020204" charset="-122"/>
                <a:cs typeface="微软雅黑" panose="020B0503020204020204" charset="-122"/>
              </a:rPr>
              <a:t>k </a:t>
            </a:r>
            <a:r>
              <a:rPr lang="zh-CN" altLang="en-US" sz="1400">
                <a:latin typeface="微软雅黑" panose="020B0503020204020204" charset="-122"/>
                <a:ea typeface="微软雅黑" panose="020B0503020204020204" charset="-122"/>
                <a:cs typeface="微软雅黑" panose="020B0503020204020204" charset="-122"/>
              </a:rPr>
              <a:t>个词中抽样。</a:t>
            </a:r>
            <a:r>
              <a:rPr lang="en-US" altLang="zh-CN" sz="1400">
                <a:latin typeface="微软雅黑" panose="020B0503020204020204" charset="-122"/>
                <a:ea typeface="微软雅黑" panose="020B0503020204020204" charset="-122"/>
                <a:cs typeface="微软雅黑" panose="020B0503020204020204" charset="-122"/>
              </a:rPr>
              <a:t>k=1 </a:t>
            </a:r>
            <a:r>
              <a:rPr lang="zh-CN" altLang="en-US" sz="1400">
                <a:latin typeface="微软雅黑" panose="020B0503020204020204" charset="-122"/>
                <a:ea typeface="微软雅黑" panose="020B0503020204020204" charset="-122"/>
                <a:cs typeface="微软雅黑" panose="020B0503020204020204" charset="-122"/>
              </a:rPr>
              <a:t>相当于贪婪采样。</a:t>
            </a:r>
            <a:r>
              <a:rPr lang="en-US" altLang="zh-CN" sz="1400">
                <a:latin typeface="微软雅黑" panose="020B0503020204020204" charset="-122"/>
                <a:ea typeface="微软雅黑" panose="020B0503020204020204" charset="-122"/>
                <a:cs typeface="微软雅黑" panose="020B0503020204020204" charset="-122"/>
              </a:rPr>
              <a:t>1 - 100+</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num_predict</a:t>
            </a:r>
            <a:r>
              <a:rPr lang="zh-CN" altLang="en-US" sz="1400">
                <a:latin typeface="微软雅黑" panose="020B0503020204020204" charset="-122"/>
                <a:ea typeface="微软雅黑" panose="020B0503020204020204" charset="-122"/>
                <a:cs typeface="微软雅黑" panose="020B0503020204020204" charset="-122"/>
              </a:rPr>
              <a:t>限制生成响应时的最大 </a:t>
            </a:r>
            <a:r>
              <a:rPr lang="en-US" altLang="zh-CN" sz="1400">
                <a:latin typeface="微软雅黑" panose="020B0503020204020204" charset="-122"/>
                <a:ea typeface="微软雅黑" panose="020B0503020204020204" charset="-122"/>
                <a:cs typeface="微软雅黑" panose="020B0503020204020204" charset="-122"/>
              </a:rPr>
              <a:t>token </a:t>
            </a:r>
            <a:r>
              <a:rPr lang="zh-CN" altLang="en-US" sz="1400">
                <a:latin typeface="微软雅黑" panose="020B0503020204020204" charset="-122"/>
                <a:ea typeface="微软雅黑" panose="020B0503020204020204" charset="-122"/>
                <a:cs typeface="微软雅黑" panose="020B0503020204020204" charset="-122"/>
              </a:rPr>
              <a:t>数，控制输出长度。</a:t>
            </a:r>
            <a:r>
              <a:rPr lang="en-US" altLang="zh-CN" sz="1400">
                <a:latin typeface="微软雅黑" panose="020B0503020204020204" charset="-122"/>
                <a:ea typeface="微软雅黑" panose="020B0503020204020204" charset="-122"/>
                <a:cs typeface="微软雅黑" panose="020B0503020204020204" charset="-122"/>
              </a:rPr>
              <a:t>-1 (</a:t>
            </a:r>
            <a:r>
              <a:rPr lang="zh-CN" altLang="en-US" sz="1400">
                <a:latin typeface="微软雅黑" panose="020B0503020204020204" charset="-122"/>
                <a:ea typeface="微软雅黑" panose="020B0503020204020204" charset="-122"/>
                <a:cs typeface="微软雅黑" panose="020B0503020204020204" charset="-122"/>
              </a:rPr>
              <a:t>无限</a:t>
            </a:r>
            <a:r>
              <a:rPr lang="en-US" altLang="zh-CN" sz="1400">
                <a:latin typeface="微软雅黑" panose="020B0503020204020204" charset="-122"/>
                <a:ea typeface="微软雅黑" panose="020B0503020204020204" charset="-122"/>
                <a:cs typeface="微软雅黑" panose="020B0503020204020204" charset="-122"/>
              </a:rPr>
              <a:t>), 128+</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repeat_penalty</a:t>
            </a:r>
            <a:r>
              <a:rPr lang="zh-CN" altLang="en-US" sz="1400">
                <a:latin typeface="微软雅黑" panose="020B0503020204020204" charset="-122"/>
                <a:ea typeface="微软雅黑" panose="020B0503020204020204" charset="-122"/>
                <a:cs typeface="微软雅黑" panose="020B0503020204020204" charset="-122"/>
              </a:rPr>
              <a:t>惩罚重复的单词或短语，值越高惩罚越重，有助于减少输出中的重复。</a:t>
            </a:r>
            <a:r>
              <a:rPr lang="en-US" altLang="zh-CN" sz="1400">
                <a:latin typeface="微软雅黑" panose="020B0503020204020204" charset="-122"/>
                <a:ea typeface="微软雅黑" panose="020B0503020204020204" charset="-122"/>
                <a:cs typeface="微软雅黑" panose="020B0503020204020204" charset="-122"/>
              </a:rPr>
              <a:t>1.0 - 1.5+</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0">
                <a:latin typeface="微软雅黑" panose="020B0503020204020204" charset="-122"/>
                <a:ea typeface="微软雅黑" panose="020B0503020204020204" charset="-122"/>
                <a:cs typeface="微软雅黑" panose="020B0503020204020204" charset="-122"/>
              </a:rPr>
              <a:t>seed</a:t>
            </a:r>
            <a:r>
              <a:rPr lang="zh-CN" altLang="en-US" sz="1400">
                <a:latin typeface="微软雅黑" panose="020B0503020204020204" charset="-122"/>
                <a:ea typeface="微软雅黑" panose="020B0503020204020204" charset="-122"/>
                <a:cs typeface="微软雅黑" panose="020B0503020204020204" charset="-122"/>
              </a:rPr>
              <a:t>设置随机数生成器的种子。设置特定的种子值后，</a:t>
            </a:r>
            <a:r>
              <a:rPr lang="zh-CN" altLang="en-US" sz="1400" b="0">
                <a:latin typeface="微软雅黑" panose="020B0503020204020204" charset="-122"/>
                <a:ea typeface="微软雅黑" panose="020B0503020204020204" charset="-122"/>
                <a:cs typeface="微软雅黑" panose="020B0503020204020204" charset="-122"/>
              </a:rPr>
              <a:t>相同的输入和参数</a:t>
            </a:r>
            <a:r>
              <a:rPr lang="zh-CN" altLang="en-US" sz="1400">
                <a:latin typeface="微软雅黑" panose="020B0503020204020204" charset="-122"/>
                <a:ea typeface="微软雅黑" panose="020B0503020204020204" charset="-122"/>
                <a:cs typeface="微软雅黑" panose="020B0503020204020204" charset="-122"/>
              </a:rPr>
              <a:t>将产生</a:t>
            </a:r>
            <a:r>
              <a:rPr lang="zh-CN" altLang="en-US" sz="1400" b="0">
                <a:latin typeface="微软雅黑" panose="020B0503020204020204" charset="-122"/>
                <a:ea typeface="微软雅黑" panose="020B0503020204020204" charset="-122"/>
                <a:cs typeface="微软雅黑" panose="020B0503020204020204" charset="-122"/>
              </a:rPr>
              <a:t>确定性</a:t>
            </a:r>
            <a:r>
              <a:rPr lang="zh-CN" altLang="en-US" sz="1400">
                <a:latin typeface="微软雅黑" panose="020B0503020204020204" charset="-122"/>
                <a:ea typeface="微软雅黑" panose="020B0503020204020204" charset="-122"/>
                <a:cs typeface="微软雅黑" panose="020B0503020204020204" charset="-122"/>
              </a:rPr>
              <a:t>的相同输出，便于结果复现。</a:t>
            </a:r>
            <a:r>
              <a:rPr lang="zh-CN" altLang="en-US" sz="1400" b="0">
                <a:latin typeface="微软雅黑" panose="020B0503020204020204" charset="-122"/>
                <a:ea typeface="微软雅黑" panose="020B0503020204020204" charset="-122"/>
                <a:cs typeface="微软雅黑" panose="020B0503020204020204" charset="-122"/>
              </a:rPr>
              <a:t>当设置了 </a:t>
            </a:r>
            <a:r>
              <a:rPr lang="en-US" altLang="zh-CN" sz="1400" b="0">
                <a:latin typeface="微软雅黑" panose="020B0503020204020204" charset="-122"/>
                <a:ea typeface="微软雅黑" panose="020B0503020204020204" charset="-122"/>
                <a:cs typeface="微软雅黑" panose="020B0503020204020204" charset="-122"/>
              </a:rPr>
              <a:t>seed</a:t>
            </a:r>
            <a:r>
              <a:rPr lang="zh-CN" altLang="en-US" sz="1400" b="0">
                <a:latin typeface="微软雅黑" panose="020B0503020204020204" charset="-122"/>
                <a:ea typeface="微软雅黑" panose="020B0503020204020204" charset="-122"/>
                <a:cs typeface="微软雅黑" panose="020B0503020204020204" charset="-122"/>
              </a:rPr>
              <a:t>，</a:t>
            </a:r>
            <a:r>
              <a:rPr lang="en-US" altLang="zh-CN" sz="1400" b="0">
                <a:latin typeface="微软雅黑" panose="020B0503020204020204" charset="-122"/>
                <a:ea typeface="微软雅黑" panose="020B0503020204020204" charset="-122"/>
                <a:cs typeface="微软雅黑" panose="020B0503020204020204" charset="-122"/>
              </a:rPr>
              <a:t>temperature </a:t>
            </a:r>
            <a:r>
              <a:rPr lang="zh-CN" altLang="en-US" sz="1400" b="0">
                <a:latin typeface="微软雅黑" panose="020B0503020204020204" charset="-122"/>
                <a:ea typeface="微软雅黑" panose="020B0503020204020204" charset="-122"/>
                <a:cs typeface="微软雅黑" panose="020B0503020204020204" charset="-122"/>
              </a:rPr>
              <a:t>的行为也会受到约束</a:t>
            </a:r>
            <a:r>
              <a:rPr lang="zh-CN" altLang="en-US" sz="1400">
                <a:latin typeface="微软雅黑" panose="020B0503020204020204" charset="-122"/>
                <a:ea typeface="微软雅黑" panose="020B0503020204020204" charset="-122"/>
                <a:cs typeface="微软雅黑" panose="020B0503020204020204" charset="-122"/>
              </a:rPr>
              <a:t>。</a:t>
            </a:r>
            <a:r>
              <a:rPr lang="zh-CN" altLang="en-US" sz="1400" b="0">
                <a:latin typeface="微软雅黑" panose="020B0503020204020204" charset="-122"/>
                <a:ea typeface="微软雅黑" panose="020B0503020204020204" charset="-122"/>
                <a:cs typeface="微软雅黑" panose="020B0503020204020204" charset="-122"/>
              </a:rPr>
              <a:t>注意</a:t>
            </a:r>
            <a:r>
              <a:rPr lang="zh-CN" altLang="en-US" sz="1400">
                <a:latin typeface="微软雅黑" panose="020B0503020204020204" charset="-122"/>
                <a:ea typeface="微软雅黑" panose="020B0503020204020204" charset="-122"/>
                <a:cs typeface="微软雅黑" panose="020B0503020204020204" charset="-122"/>
              </a:rPr>
              <a:t>：并非所有模型都支持设置 </a:t>
            </a:r>
            <a:r>
              <a:rPr lang="en-US" altLang="zh-CN" sz="1400">
                <a:latin typeface="微软雅黑" panose="020B0503020204020204" charset="-122"/>
                <a:ea typeface="微软雅黑" panose="020B0503020204020204" charset="-122"/>
                <a:cs typeface="微软雅黑" panose="020B0503020204020204" charset="-122"/>
              </a:rPr>
              <a:t>seed</a:t>
            </a:r>
            <a:r>
              <a:rPr lang="zh-CN" altLang="en-US" sz="1400">
                <a:latin typeface="微软雅黑" panose="020B0503020204020204" charset="-122"/>
                <a:ea typeface="微软雅黑" panose="020B0503020204020204" charset="-122"/>
                <a:cs typeface="微软雅黑" panose="020B0503020204020204" charset="-122"/>
              </a:rPr>
              <a:t>。任意整数</a:t>
            </a: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6" name="图片 5"/>
          <p:cNvPicPr>
            <a:picLocks noChangeAspect="1"/>
          </p:cNvPicPr>
          <p:nvPr/>
        </p:nvPicPr>
        <p:blipFill>
          <a:blip r:embed="rId2"/>
          <a:stretch>
            <a:fillRect/>
          </a:stretch>
        </p:blipFill>
        <p:spPr>
          <a:xfrm>
            <a:off x="274955" y="4861560"/>
            <a:ext cx="9637395" cy="1891030"/>
          </a:xfrm>
          <a:prstGeom prst="rect">
            <a:avLst/>
          </a:prstGeom>
        </p:spPr>
      </p:pic>
      <p:pic>
        <p:nvPicPr>
          <p:cNvPr id="8" name="图片 7"/>
          <p:cNvPicPr>
            <a:picLocks noChangeAspect="1"/>
          </p:cNvPicPr>
          <p:nvPr/>
        </p:nvPicPr>
        <p:blipFill>
          <a:blip r:embed="rId3"/>
          <a:stretch>
            <a:fillRect/>
          </a:stretch>
        </p:blipFill>
        <p:spPr>
          <a:xfrm>
            <a:off x="382905" y="549910"/>
            <a:ext cx="10523220" cy="4311650"/>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sz="2700" b="1">
                <a:solidFill>
                  <a:schemeClr val="accent1"/>
                </a:solidFill>
                <a:latin typeface="+mj-ea"/>
                <a:ea typeface="+mj-ea"/>
                <a:cs typeface="+mj-ea"/>
              </a:rPr>
              <a:t>LangChain</a:t>
            </a:r>
            <a:r>
              <a:rPr lang="zh-CN" altLang="en-US" sz="2700" b="1">
                <a:solidFill>
                  <a:schemeClr val="accent1"/>
                </a:solidFill>
                <a:latin typeface="+mj-ea"/>
                <a:ea typeface="+mj-ea"/>
                <a:cs typeface="+mj-ea"/>
              </a:rPr>
              <a:t>核心组件</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219075" y="728980"/>
            <a:ext cx="11447145" cy="5407025"/>
          </a:xfrm>
          <a:prstGeom prst="rect">
            <a:avLst/>
          </a:prstGeom>
        </p:spPr>
      </p:pic>
      <p:sp>
        <p:nvSpPr>
          <p:cNvPr id="3" name="矩形 2"/>
          <p:cNvSpPr/>
          <p:nvPr/>
        </p:nvSpPr>
        <p:spPr>
          <a:xfrm>
            <a:off x="4706620" y="1581785"/>
            <a:ext cx="1094740" cy="347345"/>
          </a:xfrm>
          <a:prstGeom prst="rect">
            <a:avLst/>
          </a:prstGeom>
          <a:ln>
            <a:no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矩形 6"/>
          <p:cNvSpPr/>
          <p:nvPr/>
        </p:nvSpPr>
        <p:spPr>
          <a:xfrm>
            <a:off x="4679950" y="1635125"/>
            <a:ext cx="1121410" cy="254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4612005" y="1603375"/>
            <a:ext cx="1428750" cy="306705"/>
          </a:xfrm>
          <a:prstGeom prst="rect">
            <a:avLst/>
          </a:prstGeom>
          <a:noFill/>
        </p:spPr>
        <p:txBody>
          <a:bodyPr wrap="square" rtlCol="0">
            <a:spAutoFit/>
          </a:bodyPr>
          <a:p>
            <a:r>
              <a:rPr lang="en-US" altLang="zh-CN" sz="1400">
                <a:latin typeface="+mj-ea"/>
                <a:ea typeface="+mj-ea"/>
              </a:rPr>
              <a:t>Embeddings</a:t>
            </a:r>
            <a:endParaRPr lang="en-US" altLang="zh-CN" sz="1400">
              <a:latin typeface="+mj-ea"/>
              <a:ea typeface="+mj-ea"/>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471170" y="835025"/>
            <a:ext cx="10663555" cy="3155315"/>
          </a:xfrm>
          <a:prstGeom prst="rect">
            <a:avLst/>
          </a:prstGeom>
        </p:spPr>
      </p:pic>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custDataLst>
              <p:tags r:id="rId1"/>
            </p:custDataLst>
          </p:nvPr>
        </p:nvSpPr>
        <p:spPr>
          <a:xfrm>
            <a:off x="636849" y="1063317"/>
            <a:ext cx="153207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sz="1200" b="1" dirty="0">
                <a:solidFill>
                  <a:schemeClr val="bg1"/>
                </a:solidFill>
              </a:rPr>
              <a:t>接收需求</a:t>
            </a:r>
            <a:endParaRPr lang="zh-CN" altLang="en-US" sz="1200" b="1" dirty="0">
              <a:solidFill>
                <a:schemeClr val="bg1"/>
              </a:solidFill>
            </a:endParaRPr>
          </a:p>
        </p:txBody>
      </p:sp>
      <p:sp>
        <p:nvSpPr>
          <p:cNvPr id="3" name="圆角矩形 2"/>
          <p:cNvSpPr/>
          <p:nvPr>
            <p:custDataLst>
              <p:tags r:id="rId2"/>
            </p:custDataLst>
          </p:nvPr>
        </p:nvSpPr>
        <p:spPr>
          <a:xfrm>
            <a:off x="2865321" y="106331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sz="1200" b="1" dirty="0">
                <a:solidFill>
                  <a:schemeClr val="bg1"/>
                </a:solidFill>
              </a:rPr>
              <a:t>需求确认</a:t>
            </a:r>
            <a:endParaRPr lang="zh-CN" sz="1200" b="1" dirty="0">
              <a:solidFill>
                <a:schemeClr val="bg1"/>
              </a:solidFill>
            </a:endParaRPr>
          </a:p>
        </p:txBody>
      </p:sp>
      <p:sp>
        <p:nvSpPr>
          <p:cNvPr id="5" name="圆角矩形 4"/>
          <p:cNvSpPr/>
          <p:nvPr>
            <p:custDataLst>
              <p:tags r:id="rId3"/>
            </p:custDataLst>
          </p:nvPr>
        </p:nvSpPr>
        <p:spPr>
          <a:xfrm>
            <a:off x="4900013" y="106331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sz="1200" b="1" dirty="0">
                <a:solidFill>
                  <a:schemeClr val="bg1"/>
                </a:solidFill>
              </a:rPr>
              <a:t>需求分析</a:t>
            </a:r>
            <a:endParaRPr lang="zh-CN" sz="1200" b="1" dirty="0">
              <a:solidFill>
                <a:schemeClr val="bg1"/>
              </a:solidFill>
            </a:endParaRPr>
          </a:p>
        </p:txBody>
      </p:sp>
      <p:sp>
        <p:nvSpPr>
          <p:cNvPr id="6" name="圆角矩形 5"/>
          <p:cNvSpPr/>
          <p:nvPr>
            <p:custDataLst>
              <p:tags r:id="rId4"/>
            </p:custDataLst>
          </p:nvPr>
        </p:nvSpPr>
        <p:spPr>
          <a:xfrm>
            <a:off x="7029434" y="107728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sz="1200" b="1" dirty="0">
                <a:solidFill>
                  <a:schemeClr val="bg1"/>
                </a:solidFill>
              </a:rPr>
              <a:t>需求评审</a:t>
            </a:r>
            <a:r>
              <a:rPr lang="en-US" altLang="zh-CN" sz="1200" b="1" dirty="0">
                <a:solidFill>
                  <a:schemeClr val="bg1"/>
                </a:solidFill>
              </a:rPr>
              <a:t> </a:t>
            </a:r>
            <a:endParaRPr lang="en-US" altLang="zh-CN" sz="1200" b="1" dirty="0">
              <a:solidFill>
                <a:schemeClr val="bg1"/>
              </a:solidFill>
            </a:endParaRPr>
          </a:p>
        </p:txBody>
      </p:sp>
      <p:sp>
        <p:nvSpPr>
          <p:cNvPr id="7" name="圆角矩形 6"/>
          <p:cNvSpPr/>
          <p:nvPr>
            <p:custDataLst>
              <p:tags r:id="rId5"/>
            </p:custDataLst>
          </p:nvPr>
        </p:nvSpPr>
        <p:spPr>
          <a:xfrm>
            <a:off x="9373814" y="1063850"/>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测试用例评查询</a:t>
            </a:r>
            <a:endParaRPr lang="zh-CN" altLang="en-US" sz="1200" dirty="0">
              <a:solidFill>
                <a:schemeClr val="bg1"/>
              </a:solidFill>
            </a:endParaRPr>
          </a:p>
        </p:txBody>
      </p:sp>
      <p:sp>
        <p:nvSpPr>
          <p:cNvPr id="8" name="圆角矩形 7"/>
          <p:cNvSpPr/>
          <p:nvPr>
            <p:custDataLst>
              <p:tags r:id="rId6"/>
            </p:custDataLst>
          </p:nvPr>
        </p:nvSpPr>
        <p:spPr>
          <a:xfrm>
            <a:off x="4804632" y="4956400"/>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集成测试</a:t>
            </a:r>
            <a:endParaRPr lang="zh-CN" altLang="en-US" sz="1200" dirty="0">
              <a:solidFill>
                <a:schemeClr val="bg1"/>
              </a:solidFill>
            </a:endParaRPr>
          </a:p>
        </p:txBody>
      </p:sp>
      <p:sp>
        <p:nvSpPr>
          <p:cNvPr id="9" name="圆角矩形 8"/>
          <p:cNvSpPr/>
          <p:nvPr>
            <p:custDataLst>
              <p:tags r:id="rId7"/>
            </p:custDataLst>
          </p:nvPr>
        </p:nvSpPr>
        <p:spPr>
          <a:xfrm>
            <a:off x="7029434" y="2163162"/>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设计文档</a:t>
            </a:r>
            <a:endParaRPr lang="zh-CN" altLang="en-US" sz="1200" dirty="0">
              <a:solidFill>
                <a:schemeClr val="bg1"/>
              </a:solidFill>
            </a:endParaRPr>
          </a:p>
        </p:txBody>
      </p:sp>
      <p:cxnSp>
        <p:nvCxnSpPr>
          <p:cNvPr id="14" name="直接箭头连接符 13"/>
          <p:cNvCxnSpPr/>
          <p:nvPr>
            <p:custDataLst>
              <p:tags r:id="rId8"/>
            </p:custDataLst>
          </p:nvPr>
        </p:nvCxnSpPr>
        <p:spPr>
          <a:xfrm>
            <a:off x="7698724" y="173476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custDataLst>
              <p:tags r:id="rId9"/>
            </p:custDataLst>
          </p:nvPr>
        </p:nvSpPr>
        <p:spPr>
          <a:xfrm>
            <a:off x="7029434" y="312600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设计评审</a:t>
            </a:r>
            <a:endParaRPr lang="zh-CN" altLang="en-US" sz="1200" dirty="0">
              <a:solidFill>
                <a:schemeClr val="bg1"/>
              </a:solidFill>
            </a:endParaRPr>
          </a:p>
        </p:txBody>
      </p:sp>
      <p:sp>
        <p:nvSpPr>
          <p:cNvPr id="16" name="圆角矩形 15"/>
          <p:cNvSpPr/>
          <p:nvPr>
            <p:custDataLst>
              <p:tags r:id="rId10"/>
            </p:custDataLst>
          </p:nvPr>
        </p:nvSpPr>
        <p:spPr>
          <a:xfrm>
            <a:off x="7029434" y="4017194"/>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sz="1200" dirty="0">
                <a:solidFill>
                  <a:schemeClr val="bg1"/>
                </a:solidFill>
              </a:rPr>
              <a:t>编码</a:t>
            </a:r>
            <a:endParaRPr lang="zh-CN" sz="1200" dirty="0">
              <a:solidFill>
                <a:schemeClr val="bg1"/>
              </a:solidFill>
            </a:endParaRPr>
          </a:p>
        </p:txBody>
      </p:sp>
      <p:sp>
        <p:nvSpPr>
          <p:cNvPr id="17" name="圆角矩形 16"/>
          <p:cNvSpPr/>
          <p:nvPr>
            <p:custDataLst>
              <p:tags r:id="rId11"/>
            </p:custDataLst>
          </p:nvPr>
        </p:nvSpPr>
        <p:spPr>
          <a:xfrm>
            <a:off x="7029434" y="4950291"/>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sz="1200" dirty="0">
                <a:solidFill>
                  <a:schemeClr val="bg1"/>
                </a:solidFill>
              </a:rPr>
              <a:t>单元测试</a:t>
            </a:r>
            <a:endParaRPr lang="zh-CN" altLang="zh-CN" sz="1200" dirty="0">
              <a:solidFill>
                <a:schemeClr val="bg1"/>
              </a:solidFill>
            </a:endParaRPr>
          </a:p>
        </p:txBody>
      </p:sp>
      <p:sp>
        <p:nvSpPr>
          <p:cNvPr id="18" name="圆角矩形 17"/>
          <p:cNvSpPr/>
          <p:nvPr>
            <p:custDataLst>
              <p:tags r:id="rId12"/>
            </p:custDataLst>
          </p:nvPr>
        </p:nvSpPr>
        <p:spPr>
          <a:xfrm>
            <a:off x="7029434" y="5897358"/>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部署上线</a:t>
            </a:r>
            <a:endParaRPr lang="zh-CN" altLang="en-US" sz="1200" dirty="0">
              <a:solidFill>
                <a:schemeClr val="bg1"/>
              </a:solidFill>
            </a:endParaRPr>
          </a:p>
        </p:txBody>
      </p:sp>
      <p:cxnSp>
        <p:nvCxnSpPr>
          <p:cNvPr id="19" name="直接箭头连接符 18"/>
          <p:cNvCxnSpPr/>
          <p:nvPr>
            <p:custDataLst>
              <p:tags r:id="rId13"/>
            </p:custDataLst>
          </p:nvPr>
        </p:nvCxnSpPr>
        <p:spPr>
          <a:xfrm>
            <a:off x="7698724" y="2767909"/>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14"/>
            </p:custDataLst>
          </p:nvPr>
        </p:nvCxnSpPr>
        <p:spPr>
          <a:xfrm>
            <a:off x="7698724" y="3659449"/>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15"/>
            </p:custDataLst>
          </p:nvPr>
        </p:nvCxnSpPr>
        <p:spPr>
          <a:xfrm>
            <a:off x="7698724" y="459861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custDataLst>
              <p:tags r:id="rId16"/>
            </p:custDataLst>
          </p:nvPr>
        </p:nvCxnSpPr>
        <p:spPr>
          <a:xfrm>
            <a:off x="7698724" y="553206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圆角矩形 24"/>
          <p:cNvSpPr/>
          <p:nvPr>
            <p:custDataLst>
              <p:tags r:id="rId17"/>
            </p:custDataLst>
          </p:nvPr>
        </p:nvSpPr>
        <p:spPr>
          <a:xfrm>
            <a:off x="2833592" y="4950685"/>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rPr>
              <a:t>用户测试</a:t>
            </a:r>
            <a:endParaRPr lang="zh-CN" altLang="en-US" sz="1200" dirty="0">
              <a:solidFill>
                <a:schemeClr val="bg1"/>
              </a:solidFill>
            </a:endParaRPr>
          </a:p>
        </p:txBody>
      </p:sp>
      <p:cxnSp>
        <p:nvCxnSpPr>
          <p:cNvPr id="38" name="直接箭头连接符 37"/>
          <p:cNvCxnSpPr/>
          <p:nvPr>
            <p:custDataLst>
              <p:tags r:id="rId18"/>
            </p:custDataLst>
          </p:nvPr>
        </p:nvCxnSpPr>
        <p:spPr>
          <a:xfrm flipH="1">
            <a:off x="6369685" y="5236845"/>
            <a:ext cx="444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custDataLst>
              <p:tags r:id="rId19"/>
            </p:custDataLst>
          </p:nvPr>
        </p:nvCxnSpPr>
        <p:spPr>
          <a:xfrm flipH="1">
            <a:off x="4265930" y="5236845"/>
            <a:ext cx="444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0" name="矩形 39"/>
          <p:cNvSpPr/>
          <p:nvPr>
            <p:custDataLst>
              <p:tags r:id="rId20"/>
            </p:custDataLst>
          </p:nvPr>
        </p:nvSpPr>
        <p:spPr>
          <a:xfrm>
            <a:off x="554990" y="1970405"/>
            <a:ext cx="2073910" cy="133350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41" name="文本框 40"/>
          <p:cNvSpPr txBox="1"/>
          <p:nvPr>
            <p:custDataLst>
              <p:tags r:id="rId21"/>
            </p:custDataLst>
          </p:nvPr>
        </p:nvSpPr>
        <p:spPr>
          <a:xfrm>
            <a:off x="646430" y="2049145"/>
            <a:ext cx="1862455" cy="1165860"/>
          </a:xfrm>
          <a:prstGeom prst="rect">
            <a:avLst/>
          </a:prstGeom>
          <a:noFill/>
        </p:spPr>
        <p:txBody>
          <a:bodyPr wrap="square" rtlCol="0">
            <a:noAutofit/>
          </a:bodyPr>
          <a:p>
            <a:r>
              <a:rPr lang="en-US" altLang="zh-CN">
                <a:solidFill>
                  <a:schemeClr val="tx1"/>
                </a:solidFill>
                <a:latin typeface="微软雅黑" panose="020B0503020204020204" charset="-122"/>
                <a:ea typeface="微软雅黑" panose="020B0503020204020204" charset="-122"/>
                <a:cs typeface="微软雅黑" panose="020B0503020204020204" charset="-122"/>
              </a:rPr>
              <a:t>1</a:t>
            </a:r>
            <a:r>
              <a:rPr lang="zh-CN" altLang="en-US">
                <a:solidFill>
                  <a:schemeClr val="tx1"/>
                </a:solidFill>
                <a:latin typeface="微软雅黑" panose="020B0503020204020204" charset="-122"/>
                <a:ea typeface="微软雅黑" panose="020B0503020204020204" charset="-122"/>
                <a:cs typeface="微软雅黑" panose="020B0503020204020204" charset="-122"/>
              </a:rPr>
              <a:t>、原始需求</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a:solidFill>
                  <a:schemeClr val="tx1"/>
                </a:solidFill>
                <a:latin typeface="微软雅黑" panose="020B0503020204020204" charset="-122"/>
                <a:ea typeface="微软雅黑" panose="020B0503020204020204" charset="-122"/>
                <a:cs typeface="微软雅黑" panose="020B0503020204020204" charset="-122"/>
              </a:rPr>
              <a:t>2</a:t>
            </a:r>
            <a:r>
              <a:rPr lang="zh-CN" altLang="en-US">
                <a:solidFill>
                  <a:schemeClr val="tx1"/>
                </a:solidFill>
                <a:latin typeface="微软雅黑" panose="020B0503020204020204" charset="-122"/>
                <a:ea typeface="微软雅黑" panose="020B0503020204020204" charset="-122"/>
                <a:cs typeface="微软雅黑" panose="020B0503020204020204" charset="-122"/>
              </a:rPr>
              <a:t>、</a:t>
            </a:r>
            <a:r>
              <a:rPr lang="en-US" altLang="zh-CN">
                <a:solidFill>
                  <a:schemeClr val="tx1"/>
                </a:solidFill>
                <a:latin typeface="微软雅黑" panose="020B0503020204020204" charset="-122"/>
                <a:ea typeface="微软雅黑" panose="020B0503020204020204" charset="-122"/>
                <a:cs typeface="微软雅黑" panose="020B0503020204020204" charset="-122"/>
              </a:rPr>
              <a:t>defect\bug</a:t>
            </a: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a:solidFill>
                  <a:schemeClr val="tx1"/>
                </a:solidFill>
                <a:latin typeface="微软雅黑" panose="020B0503020204020204" charset="-122"/>
                <a:ea typeface="微软雅黑" panose="020B0503020204020204" charset="-122"/>
                <a:cs typeface="微软雅黑" panose="020B0503020204020204" charset="-122"/>
              </a:rPr>
              <a:t>3</a:t>
            </a:r>
            <a:r>
              <a:rPr lang="zh-CN" altLang="en-US">
                <a:solidFill>
                  <a:schemeClr val="tx1"/>
                </a:solidFill>
                <a:latin typeface="微软雅黑" panose="020B0503020204020204" charset="-122"/>
                <a:ea typeface="微软雅黑" panose="020B0503020204020204" charset="-122"/>
                <a:cs typeface="微软雅黑" panose="020B0503020204020204" charset="-122"/>
              </a:rPr>
              <a:t>、生产环境问题</a:t>
            </a: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2" name="矩形 41"/>
          <p:cNvSpPr/>
          <p:nvPr>
            <p:custDataLst>
              <p:tags r:id="rId22"/>
            </p:custDataLst>
          </p:nvPr>
        </p:nvSpPr>
        <p:spPr>
          <a:xfrm>
            <a:off x="4593590" y="3215005"/>
            <a:ext cx="2073910" cy="163385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43" name="文本框 42"/>
          <p:cNvSpPr txBox="1"/>
          <p:nvPr>
            <p:custDataLst>
              <p:tags r:id="rId23"/>
            </p:custDataLst>
          </p:nvPr>
        </p:nvSpPr>
        <p:spPr>
          <a:xfrm>
            <a:off x="4699000" y="3298825"/>
            <a:ext cx="1862455" cy="1432560"/>
          </a:xfrm>
          <a:prstGeom prst="rect">
            <a:avLst/>
          </a:prstGeom>
          <a:noFill/>
        </p:spPr>
        <p:txBody>
          <a:bodyPr wrap="square" rtlCol="0">
            <a:noAutofit/>
          </a:bodyPr>
          <a:p>
            <a:r>
              <a:rPr lang="en-US" altLang="zh-CN">
                <a:solidFill>
                  <a:schemeClr val="tx1"/>
                </a:solidFill>
                <a:latin typeface="微软雅黑" panose="020B0503020204020204" charset="-122"/>
                <a:ea typeface="微软雅黑" panose="020B0503020204020204" charset="-122"/>
                <a:cs typeface="微软雅黑" panose="020B0503020204020204" charset="-122"/>
              </a:rPr>
              <a:t>1</a:t>
            </a:r>
            <a:r>
              <a:rPr lang="zh-CN" altLang="en-US">
                <a:solidFill>
                  <a:schemeClr val="tx1"/>
                </a:solidFill>
                <a:latin typeface="微软雅黑" panose="020B0503020204020204" charset="-122"/>
                <a:ea typeface="微软雅黑" panose="020B0503020204020204" charset="-122"/>
                <a:cs typeface="微软雅黑" panose="020B0503020204020204" charset="-122"/>
              </a:rPr>
              <a:t>、</a:t>
            </a:r>
            <a:r>
              <a:rPr lang="en-US">
                <a:solidFill>
                  <a:schemeClr val="tx1"/>
                </a:solidFill>
                <a:latin typeface="微软雅黑" panose="020B0503020204020204" charset="-122"/>
                <a:ea typeface="微软雅黑" panose="020B0503020204020204" charset="-122"/>
                <a:cs typeface="微软雅黑" panose="020B0503020204020204" charset="-122"/>
              </a:rPr>
              <a:t>swagger</a:t>
            </a:r>
            <a:r>
              <a:rPr lang="zh-CN" altLang="en-US">
                <a:solidFill>
                  <a:schemeClr val="tx1"/>
                </a:solidFill>
                <a:latin typeface="微软雅黑" panose="020B0503020204020204" charset="-122"/>
                <a:ea typeface="微软雅黑" panose="020B0503020204020204" charset="-122"/>
                <a:cs typeface="微软雅黑" panose="020B0503020204020204" charset="-122"/>
              </a:rPr>
              <a:t>在线接口文档</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a:solidFill>
                  <a:schemeClr val="tx1"/>
                </a:solidFill>
                <a:latin typeface="微软雅黑" panose="020B0503020204020204" charset="-122"/>
                <a:ea typeface="微软雅黑" panose="020B0503020204020204" charset="-122"/>
                <a:cs typeface="微软雅黑" panose="020B0503020204020204" charset="-122"/>
              </a:rPr>
              <a:t>2</a:t>
            </a:r>
            <a:r>
              <a:rPr lang="zh-CN" altLang="en-US">
                <a:solidFill>
                  <a:schemeClr val="tx1"/>
                </a:solidFill>
                <a:latin typeface="微软雅黑" panose="020B0503020204020204" charset="-122"/>
                <a:ea typeface="微软雅黑" panose="020B0503020204020204" charset="-122"/>
                <a:cs typeface="微软雅黑" panose="020B0503020204020204" charset="-122"/>
              </a:rPr>
              <a:t>、代码管理</a:t>
            </a:r>
            <a:r>
              <a:rPr lang="en-US" altLang="zh-CN">
                <a:solidFill>
                  <a:schemeClr val="tx1"/>
                </a:solidFill>
                <a:latin typeface="微软雅黑" panose="020B0503020204020204" charset="-122"/>
                <a:ea typeface="微软雅黑" panose="020B0503020204020204" charset="-122"/>
                <a:cs typeface="微软雅黑" panose="020B0503020204020204" charset="-122"/>
              </a:rPr>
              <a:t>git</a:t>
            </a: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a:solidFill>
                  <a:schemeClr val="tx1"/>
                </a:solidFill>
                <a:latin typeface="微软雅黑" panose="020B0503020204020204" charset="-122"/>
                <a:ea typeface="微软雅黑" panose="020B0503020204020204" charset="-122"/>
                <a:cs typeface="微软雅黑" panose="020B0503020204020204" charset="-122"/>
              </a:rPr>
              <a:t>3</a:t>
            </a:r>
            <a:r>
              <a:rPr lang="zh-CN" altLang="en-US">
                <a:solidFill>
                  <a:schemeClr val="tx1"/>
                </a:solidFill>
                <a:latin typeface="微软雅黑" panose="020B0503020204020204" charset="-122"/>
                <a:ea typeface="微软雅黑" panose="020B0503020204020204" charset="-122"/>
                <a:cs typeface="微软雅黑" panose="020B0503020204020204" charset="-122"/>
              </a:rPr>
              <a:t>、项目管理工具</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44" name="肘形连接符 43"/>
          <p:cNvCxnSpPr>
            <a:stCxn id="7" idx="2"/>
            <a:endCxn id="17" idx="3"/>
          </p:cNvCxnSpPr>
          <p:nvPr>
            <p:custDataLst>
              <p:tags r:id="rId24"/>
            </p:custDataLst>
          </p:nvPr>
        </p:nvCxnSpPr>
        <p:spPr>
          <a:xfrm rot="5400000">
            <a:off x="7407910" y="2604770"/>
            <a:ext cx="3596005" cy="167513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46" name="标题 45"/>
          <p:cNvSpPr>
            <a:spLocks noGrp="1"/>
          </p:cNvSpPr>
          <p:nvPr>
            <p:ph type="title"/>
            <p:custDataLst>
              <p:tags r:id="rId25"/>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agent</a:t>
            </a:r>
            <a:r>
              <a:rPr lang="zh-CN" altLang="en-US" sz="2800">
                <a:sym typeface="+mn-ea"/>
              </a:rPr>
              <a:t>开发</a:t>
            </a:r>
            <a:r>
              <a:rPr lang="zh-CN" altLang="en-US" sz="2800">
                <a:sym typeface="+mn-ea"/>
              </a:rPr>
              <a:t>工程师如何工作</a:t>
            </a:r>
            <a:endParaRPr lang="zh-CN" altLang="en-US" sz="2800">
              <a:sym typeface="+mn-ea"/>
            </a:endParaRPr>
          </a:p>
        </p:txBody>
      </p:sp>
      <p:cxnSp>
        <p:nvCxnSpPr>
          <p:cNvPr id="52" name="直接箭头连接符 51"/>
          <p:cNvCxnSpPr/>
          <p:nvPr/>
        </p:nvCxnSpPr>
        <p:spPr>
          <a:xfrm>
            <a:off x="2326640" y="1336675"/>
            <a:ext cx="3803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a:off x="4340225" y="1336675"/>
            <a:ext cx="3803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a:off x="6369685" y="1336675"/>
            <a:ext cx="3803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nvCxnSpPr>
        <p:spPr>
          <a:xfrm>
            <a:off x="8647430" y="1336675"/>
            <a:ext cx="3803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6"/>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矩形 3"/>
          <p:cNvSpPr/>
          <p:nvPr>
            <p:custDataLst>
              <p:tags r:id="rId2"/>
            </p:custDataLst>
          </p:nvPr>
        </p:nvSpPr>
        <p:spPr>
          <a:xfrm>
            <a:off x="5307330" y="1360805"/>
            <a:ext cx="3022600" cy="502094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10" name="圆角矩形 9"/>
          <p:cNvSpPr/>
          <p:nvPr>
            <p:custDataLst>
              <p:tags r:id="rId3"/>
            </p:custDataLst>
          </p:nvPr>
        </p:nvSpPr>
        <p:spPr>
          <a:xfrm>
            <a:off x="5972119" y="1871037"/>
            <a:ext cx="153207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1200" b="1" dirty="0">
                <a:solidFill>
                  <a:schemeClr val="bg1"/>
                </a:solidFill>
              </a:rPr>
              <a:t>pdf</a:t>
            </a:r>
            <a:endParaRPr lang="en-US" altLang="zh-CN" sz="1200" b="1" dirty="0">
              <a:solidFill>
                <a:schemeClr val="bg1"/>
              </a:solidFill>
            </a:endParaRPr>
          </a:p>
        </p:txBody>
      </p:sp>
      <p:sp>
        <p:nvSpPr>
          <p:cNvPr id="11" name="圆角矩形 10"/>
          <p:cNvSpPr/>
          <p:nvPr>
            <p:custDataLst>
              <p:tags r:id="rId4"/>
            </p:custDataLst>
          </p:nvPr>
        </p:nvSpPr>
        <p:spPr>
          <a:xfrm>
            <a:off x="5972119" y="2699077"/>
            <a:ext cx="153207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1200" b="1" dirty="0">
                <a:solidFill>
                  <a:schemeClr val="bg1"/>
                </a:solidFill>
              </a:rPr>
              <a:t>word</a:t>
            </a:r>
            <a:endParaRPr lang="en-US" altLang="zh-CN" sz="1200" b="1" dirty="0">
              <a:solidFill>
                <a:schemeClr val="bg1"/>
              </a:solidFill>
            </a:endParaRPr>
          </a:p>
        </p:txBody>
      </p:sp>
      <p:sp>
        <p:nvSpPr>
          <p:cNvPr id="12" name="圆角矩形 11"/>
          <p:cNvSpPr/>
          <p:nvPr>
            <p:custDataLst>
              <p:tags r:id="rId5"/>
            </p:custDataLst>
          </p:nvPr>
        </p:nvSpPr>
        <p:spPr>
          <a:xfrm>
            <a:off x="5972119" y="3576647"/>
            <a:ext cx="153207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1200" b="1" dirty="0">
                <a:solidFill>
                  <a:schemeClr val="bg1"/>
                </a:solidFill>
              </a:rPr>
              <a:t>excel</a:t>
            </a:r>
            <a:endParaRPr lang="en-US" altLang="zh-CN" sz="1200" b="1" dirty="0">
              <a:solidFill>
                <a:schemeClr val="bg1"/>
              </a:solidFill>
            </a:endParaRPr>
          </a:p>
        </p:txBody>
      </p:sp>
      <p:sp>
        <p:nvSpPr>
          <p:cNvPr id="13" name="圆角矩形 12"/>
          <p:cNvSpPr/>
          <p:nvPr>
            <p:custDataLst>
              <p:tags r:id="rId6"/>
            </p:custDataLst>
          </p:nvPr>
        </p:nvSpPr>
        <p:spPr>
          <a:xfrm>
            <a:off x="5972119" y="4438342"/>
            <a:ext cx="153207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1200" b="1" dirty="0">
                <a:solidFill>
                  <a:schemeClr val="bg1"/>
                </a:solidFill>
              </a:rPr>
              <a:t>txt</a:t>
            </a:r>
            <a:endParaRPr lang="en-US" altLang="zh-CN" sz="1200" b="1" dirty="0">
              <a:solidFill>
                <a:schemeClr val="bg1"/>
              </a:solidFill>
            </a:endParaRPr>
          </a:p>
        </p:txBody>
      </p:sp>
      <p:sp>
        <p:nvSpPr>
          <p:cNvPr id="21" name="圆角矩形 20"/>
          <p:cNvSpPr/>
          <p:nvPr>
            <p:custDataLst>
              <p:tags r:id="rId7"/>
            </p:custDataLst>
          </p:nvPr>
        </p:nvSpPr>
        <p:spPr>
          <a:xfrm>
            <a:off x="5972119" y="5366077"/>
            <a:ext cx="153207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1200" b="1" dirty="0">
                <a:solidFill>
                  <a:schemeClr val="bg1"/>
                </a:solidFill>
              </a:rPr>
              <a:t>json</a:t>
            </a:r>
            <a:endParaRPr lang="en-US" altLang="zh-CN" sz="1200" b="1" dirty="0">
              <a:solidFill>
                <a:schemeClr val="bg1"/>
              </a:solidFill>
            </a:endParaRPr>
          </a:p>
        </p:txBody>
      </p:sp>
      <p:sp>
        <p:nvSpPr>
          <p:cNvPr id="24" name="圆角矩形 23"/>
          <p:cNvSpPr/>
          <p:nvPr>
            <p:custDataLst>
              <p:tags r:id="rId8"/>
            </p:custDataLst>
          </p:nvPr>
        </p:nvSpPr>
        <p:spPr>
          <a:xfrm>
            <a:off x="5307330" y="779780"/>
            <a:ext cx="3022600"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zh-CN" altLang="en-US" b="1" dirty="0">
                <a:solidFill>
                  <a:schemeClr val="bg1"/>
                </a:solidFill>
              </a:rPr>
              <a:t>合同数据集上传到知识库</a:t>
            </a:r>
            <a:endParaRPr lang="zh-CN" altLang="en-US" b="1" dirty="0">
              <a:solidFill>
                <a:schemeClr val="bg1"/>
              </a:solidFill>
            </a:endParaRPr>
          </a:p>
        </p:txBody>
      </p:sp>
      <p:sp>
        <p:nvSpPr>
          <p:cNvPr id="26" name="圆角矩形 25"/>
          <p:cNvSpPr/>
          <p:nvPr>
            <p:custDataLst>
              <p:tags r:id="rId9"/>
            </p:custDataLst>
          </p:nvPr>
        </p:nvSpPr>
        <p:spPr>
          <a:xfrm>
            <a:off x="829310" y="2847975"/>
            <a:ext cx="1400175"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zh-CN" altLang="en-US" sz="1200" b="1" dirty="0">
                <a:solidFill>
                  <a:schemeClr val="bg1"/>
                </a:solidFill>
              </a:rPr>
              <a:t>用户提问</a:t>
            </a:r>
            <a:endParaRPr lang="zh-CN" altLang="en-US" sz="1200" b="1" dirty="0">
              <a:solidFill>
                <a:schemeClr val="bg1"/>
              </a:solidFill>
            </a:endParaRPr>
          </a:p>
        </p:txBody>
      </p:sp>
      <p:sp>
        <p:nvSpPr>
          <p:cNvPr id="27" name="圆角矩形 26"/>
          <p:cNvSpPr/>
          <p:nvPr>
            <p:custDataLst>
              <p:tags r:id="rId10"/>
            </p:custDataLst>
          </p:nvPr>
        </p:nvSpPr>
        <p:spPr>
          <a:xfrm>
            <a:off x="3161030" y="2847975"/>
            <a:ext cx="1400175"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1200" b="1" dirty="0">
                <a:solidFill>
                  <a:schemeClr val="bg1"/>
                </a:solidFill>
              </a:rPr>
              <a:t>LLM</a:t>
            </a:r>
            <a:endParaRPr lang="en-US" altLang="zh-CN" sz="1200" b="1" dirty="0">
              <a:solidFill>
                <a:schemeClr val="bg1"/>
              </a:solidFill>
            </a:endParaRPr>
          </a:p>
        </p:txBody>
      </p:sp>
      <p:sp>
        <p:nvSpPr>
          <p:cNvPr id="28" name="左右箭头 27"/>
          <p:cNvSpPr/>
          <p:nvPr/>
        </p:nvSpPr>
        <p:spPr>
          <a:xfrm>
            <a:off x="2431415" y="3001010"/>
            <a:ext cx="528320" cy="279400"/>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右箭头 28"/>
          <p:cNvSpPr/>
          <p:nvPr/>
        </p:nvSpPr>
        <p:spPr>
          <a:xfrm>
            <a:off x="4690110" y="2999740"/>
            <a:ext cx="543560" cy="2952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4561205" y="2452370"/>
            <a:ext cx="830580" cy="368300"/>
          </a:xfrm>
          <a:prstGeom prst="rect">
            <a:avLst/>
          </a:prstGeom>
          <a:noFill/>
        </p:spPr>
        <p:txBody>
          <a:bodyPr wrap="square" rtlCol="0">
            <a:spAutoFit/>
          </a:bodyPr>
          <a:p>
            <a:r>
              <a:rPr lang="zh-CN" altLang="en-US" b="1"/>
              <a:t>学习</a:t>
            </a:r>
            <a:endParaRPr lang="zh-CN" altLang="en-US" b="1"/>
          </a:p>
        </p:txBody>
      </p:sp>
      <p:sp>
        <p:nvSpPr>
          <p:cNvPr id="31" name="右箭头 30"/>
          <p:cNvSpPr/>
          <p:nvPr/>
        </p:nvSpPr>
        <p:spPr>
          <a:xfrm>
            <a:off x="8497570" y="3001010"/>
            <a:ext cx="1363345" cy="2952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流程图: 磁盘 31"/>
          <p:cNvSpPr/>
          <p:nvPr/>
        </p:nvSpPr>
        <p:spPr>
          <a:xfrm>
            <a:off x="10034270" y="2581910"/>
            <a:ext cx="1692910" cy="1134110"/>
          </a:xfrm>
          <a:prstGeom prst="flowChartMagneticDisk">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milvus</a:t>
            </a:r>
            <a:endParaRPr lang="en-US" altLang="zh-CN"/>
          </a:p>
        </p:txBody>
      </p:sp>
      <p:sp>
        <p:nvSpPr>
          <p:cNvPr id="33" name="文本框 32"/>
          <p:cNvSpPr txBox="1"/>
          <p:nvPr/>
        </p:nvSpPr>
        <p:spPr>
          <a:xfrm>
            <a:off x="8403590" y="2581910"/>
            <a:ext cx="1793875" cy="368300"/>
          </a:xfrm>
          <a:prstGeom prst="rect">
            <a:avLst/>
          </a:prstGeom>
          <a:noFill/>
        </p:spPr>
        <p:txBody>
          <a:bodyPr wrap="square" rtlCol="0">
            <a:spAutoFit/>
          </a:bodyPr>
          <a:p>
            <a:r>
              <a:rPr lang="zh-CN" altLang="en-US" b="1"/>
              <a:t>切分成数据块</a:t>
            </a:r>
            <a:endParaRPr lang="zh-CN" altLang="en-US" b="1"/>
          </a:p>
        </p:txBody>
      </p:sp>
      <p:sp>
        <p:nvSpPr>
          <p:cNvPr id="34" name="文本框 33"/>
          <p:cNvSpPr txBox="1"/>
          <p:nvPr/>
        </p:nvSpPr>
        <p:spPr>
          <a:xfrm>
            <a:off x="10293350" y="2084070"/>
            <a:ext cx="1289050" cy="368300"/>
          </a:xfrm>
          <a:prstGeom prst="rect">
            <a:avLst/>
          </a:prstGeom>
          <a:noFill/>
        </p:spPr>
        <p:txBody>
          <a:bodyPr wrap="square" rtlCol="0">
            <a:spAutoFit/>
          </a:bodyPr>
          <a:p>
            <a:r>
              <a:rPr lang="zh-CN" altLang="en-US" b="1"/>
              <a:t>向量存储</a:t>
            </a:r>
            <a:endParaRPr lang="zh-CN" altLang="en-US" b="1"/>
          </a:p>
        </p:txBody>
      </p:sp>
    </p:spTree>
    <p:custDataLst>
      <p:tags r:id="rId1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10" name="圆角矩形 9"/>
          <p:cNvSpPr/>
          <p:nvPr>
            <p:custDataLst>
              <p:tags r:id="rId2"/>
            </p:custDataLst>
          </p:nvPr>
        </p:nvSpPr>
        <p:spPr>
          <a:xfrm>
            <a:off x="7846060" y="2997835"/>
            <a:ext cx="2564765"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1200" b="1" dirty="0">
                <a:solidFill>
                  <a:schemeClr val="bg1"/>
                </a:solidFill>
              </a:rPr>
              <a:t>MultiCollectionQueryService</a:t>
            </a:r>
            <a:endParaRPr lang="en-US" altLang="zh-CN" sz="1200" b="1" dirty="0">
              <a:solidFill>
                <a:schemeClr val="bg1"/>
              </a:solidFill>
            </a:endParaRPr>
          </a:p>
        </p:txBody>
      </p:sp>
      <p:sp>
        <p:nvSpPr>
          <p:cNvPr id="11" name="圆角矩形 10"/>
          <p:cNvSpPr/>
          <p:nvPr>
            <p:custDataLst>
              <p:tags r:id="rId3"/>
            </p:custDataLst>
          </p:nvPr>
        </p:nvSpPr>
        <p:spPr>
          <a:xfrm>
            <a:off x="7846060" y="3912235"/>
            <a:ext cx="2494915"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1200" b="1" dirty="0">
                <a:solidFill>
                  <a:schemeClr val="bg1"/>
                </a:solidFill>
              </a:rPr>
              <a:t>FilesParseService</a:t>
            </a:r>
            <a:endParaRPr lang="en-US" altLang="zh-CN" sz="1200" b="1" dirty="0">
              <a:solidFill>
                <a:schemeClr val="bg1"/>
              </a:solidFill>
            </a:endParaRPr>
          </a:p>
        </p:txBody>
      </p:sp>
      <p:sp>
        <p:nvSpPr>
          <p:cNvPr id="26" name="圆角矩形 25"/>
          <p:cNvSpPr/>
          <p:nvPr>
            <p:custDataLst>
              <p:tags r:id="rId4"/>
            </p:custDataLst>
          </p:nvPr>
        </p:nvSpPr>
        <p:spPr>
          <a:xfrm>
            <a:off x="4443095" y="1977390"/>
            <a:ext cx="2387600"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1200" b="1" dirty="0">
                <a:solidFill>
                  <a:schemeClr val="bg1"/>
                </a:solidFill>
              </a:rPr>
              <a:t>SystemQueryRouter</a:t>
            </a:r>
            <a:endParaRPr lang="en-US" altLang="zh-CN" sz="1200" b="1" dirty="0">
              <a:solidFill>
                <a:schemeClr val="bg1"/>
              </a:solidFill>
            </a:endParaRPr>
          </a:p>
        </p:txBody>
      </p:sp>
      <p:sp>
        <p:nvSpPr>
          <p:cNvPr id="27" name="圆角矩形 26"/>
          <p:cNvSpPr/>
          <p:nvPr>
            <p:custDataLst>
              <p:tags r:id="rId5"/>
            </p:custDataLst>
          </p:nvPr>
        </p:nvSpPr>
        <p:spPr>
          <a:xfrm>
            <a:off x="4907280" y="2950210"/>
            <a:ext cx="1400175"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zh-CN" altLang="en-US" sz="1200" b="1" dirty="0">
                <a:solidFill>
                  <a:schemeClr val="bg1"/>
                </a:solidFill>
              </a:rPr>
              <a:t>查询：</a:t>
            </a:r>
            <a:r>
              <a:rPr lang="en-US" altLang="zh-CN" sz="1200" b="1" dirty="0">
                <a:solidFill>
                  <a:schemeClr val="bg1"/>
                </a:solidFill>
              </a:rPr>
              <a:t>search</a:t>
            </a:r>
            <a:endParaRPr lang="en-US" altLang="zh-CN" sz="1200" b="1" dirty="0">
              <a:solidFill>
                <a:schemeClr val="bg1"/>
              </a:solidFill>
            </a:endParaRPr>
          </a:p>
        </p:txBody>
      </p:sp>
      <p:sp>
        <p:nvSpPr>
          <p:cNvPr id="3" name="矩形 2"/>
          <p:cNvSpPr/>
          <p:nvPr>
            <p:custDataLst>
              <p:tags r:id="rId6"/>
            </p:custDataLst>
          </p:nvPr>
        </p:nvSpPr>
        <p:spPr>
          <a:xfrm>
            <a:off x="4401185" y="1977390"/>
            <a:ext cx="2444750" cy="275272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solidFill>
                <a:schemeClr val="tx1"/>
              </a:solidFill>
            </a:endParaRPr>
          </a:p>
        </p:txBody>
      </p:sp>
      <p:sp>
        <p:nvSpPr>
          <p:cNvPr id="5" name="圆角矩形 4"/>
          <p:cNvSpPr/>
          <p:nvPr>
            <p:custDataLst>
              <p:tags r:id="rId7"/>
            </p:custDataLst>
          </p:nvPr>
        </p:nvSpPr>
        <p:spPr>
          <a:xfrm>
            <a:off x="4907280" y="3912235"/>
            <a:ext cx="1400175"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90000"/>
          </a:bodyPr>
          <a:p>
            <a:pPr algn="ctr"/>
            <a:r>
              <a:rPr lang="zh-CN" altLang="en-US" sz="1200" b="1" dirty="0">
                <a:solidFill>
                  <a:schemeClr val="bg1"/>
                </a:solidFill>
              </a:rPr>
              <a:t>文件解析向量存储：</a:t>
            </a:r>
            <a:r>
              <a:rPr lang="en-US" altLang="zh-CN" sz="1200" b="1" dirty="0">
                <a:solidFill>
                  <a:schemeClr val="bg1"/>
                </a:solidFill>
              </a:rPr>
              <a:t>save_chunk</a:t>
            </a:r>
            <a:endParaRPr lang="en-US" altLang="zh-CN" sz="1200" b="1" dirty="0">
              <a:solidFill>
                <a:schemeClr val="bg1"/>
              </a:solidFill>
            </a:endParaRPr>
          </a:p>
        </p:txBody>
      </p:sp>
      <p:cxnSp>
        <p:nvCxnSpPr>
          <p:cNvPr id="6" name="直接箭头连接符 5"/>
          <p:cNvCxnSpPr>
            <a:stCxn id="27" idx="3"/>
          </p:cNvCxnSpPr>
          <p:nvPr/>
        </p:nvCxnSpPr>
        <p:spPr>
          <a:xfrm>
            <a:off x="6307455" y="3241040"/>
            <a:ext cx="1435100"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a:off x="6359525" y="4222750"/>
            <a:ext cx="1435100"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圆角矩形 7"/>
          <p:cNvSpPr/>
          <p:nvPr>
            <p:custDataLst>
              <p:tags r:id="rId8"/>
            </p:custDataLst>
          </p:nvPr>
        </p:nvSpPr>
        <p:spPr>
          <a:xfrm>
            <a:off x="1507490" y="2703195"/>
            <a:ext cx="1400175"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sz="1200" b="1" dirty="0">
                <a:solidFill>
                  <a:schemeClr val="bg1"/>
                </a:solidFill>
              </a:rPr>
              <a:t>dify</a:t>
            </a:r>
            <a:endParaRPr lang="en-US" sz="1200" b="1" dirty="0">
              <a:solidFill>
                <a:schemeClr val="bg1"/>
              </a:solidFill>
            </a:endParaRPr>
          </a:p>
        </p:txBody>
      </p:sp>
      <p:sp>
        <p:nvSpPr>
          <p:cNvPr id="9" name="圆角矩形 8"/>
          <p:cNvSpPr/>
          <p:nvPr>
            <p:custDataLst>
              <p:tags r:id="rId9"/>
            </p:custDataLst>
          </p:nvPr>
        </p:nvSpPr>
        <p:spPr>
          <a:xfrm>
            <a:off x="1507490" y="3622675"/>
            <a:ext cx="1400175" cy="58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p>
            <a:pPr algn="ctr"/>
            <a:r>
              <a:rPr lang="en-US" sz="1200" b="1" dirty="0">
                <a:solidFill>
                  <a:schemeClr val="bg1"/>
                </a:solidFill>
              </a:rPr>
              <a:t>api</a:t>
            </a:r>
            <a:r>
              <a:rPr lang="zh-CN" altLang="en-US" sz="1200" b="1" dirty="0">
                <a:solidFill>
                  <a:schemeClr val="bg1"/>
                </a:solidFill>
              </a:rPr>
              <a:t>接口</a:t>
            </a:r>
            <a:endParaRPr lang="zh-CN" altLang="en-US" sz="1200" b="1" dirty="0">
              <a:solidFill>
                <a:schemeClr val="bg1"/>
              </a:solidFill>
            </a:endParaRPr>
          </a:p>
        </p:txBody>
      </p:sp>
      <p:sp>
        <p:nvSpPr>
          <p:cNvPr id="14" name="文本框 13"/>
          <p:cNvSpPr txBox="1"/>
          <p:nvPr/>
        </p:nvSpPr>
        <p:spPr>
          <a:xfrm>
            <a:off x="2530475" y="1003935"/>
            <a:ext cx="4856480" cy="368300"/>
          </a:xfrm>
          <a:prstGeom prst="rect">
            <a:avLst/>
          </a:prstGeom>
          <a:noFill/>
        </p:spPr>
        <p:txBody>
          <a:bodyPr wrap="square" rtlCol="0">
            <a:spAutoFit/>
          </a:bodyPr>
          <a:p>
            <a:r>
              <a:rPr lang="en-US" altLang="zh-CN"/>
              <a:t>Fastapi + Ollama + Langchain + Milvus </a:t>
            </a:r>
            <a:endParaRPr lang="en-US" altLang="zh-CN"/>
          </a:p>
        </p:txBody>
      </p:sp>
      <p:sp>
        <p:nvSpPr>
          <p:cNvPr id="15" name="矩形 14"/>
          <p:cNvSpPr/>
          <p:nvPr/>
        </p:nvSpPr>
        <p:spPr>
          <a:xfrm>
            <a:off x="1196975" y="2269490"/>
            <a:ext cx="2151380" cy="239204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6" name="直接箭头连接符 15"/>
          <p:cNvCxnSpPr/>
          <p:nvPr/>
        </p:nvCxnSpPr>
        <p:spPr>
          <a:xfrm>
            <a:off x="3472815" y="3333750"/>
            <a:ext cx="7994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10"/>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93345" y="925830"/>
            <a:ext cx="12004675" cy="5410200"/>
          </a:xfrm>
          <a:prstGeom prst="rect">
            <a:avLst/>
          </a:prstGeom>
        </p:spPr>
      </p:pic>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2" name="文本框 1"/>
          <p:cNvSpPr txBox="1"/>
          <p:nvPr/>
        </p:nvSpPr>
        <p:spPr>
          <a:xfrm>
            <a:off x="240030" y="833755"/>
            <a:ext cx="11369040" cy="553085"/>
          </a:xfrm>
          <a:prstGeom prst="rect">
            <a:avLst/>
          </a:prstGeom>
        </p:spPr>
        <p:txBody>
          <a:bodyPr wrap="square">
            <a:spAutoFit/>
          </a:bodyPr>
          <a:p>
            <a:pPr marL="0" indent="0">
              <a:lnSpc>
                <a:spcPts val="1800"/>
              </a:lnSpc>
              <a:spcBef>
                <a:spcPct val="0"/>
              </a:spcBef>
              <a:spcAft>
                <a:spcPts val="600"/>
              </a:spcAft>
            </a:pP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FilesParseService </a:t>
            </a:r>
            <a:r>
              <a:rPr lang="zh-CN" altLang="en-US" sz="1600" b="1" i="0">
                <a:latin typeface="微软雅黑" panose="020B0503020204020204" charset="-122"/>
                <a:ea typeface="微软雅黑" panose="020B0503020204020204" charset="-122"/>
                <a:cs typeface="微软雅黑" panose="020B0503020204020204" charset="-122"/>
              </a:rPr>
              <a:t>该代码是一个基于</a:t>
            </a:r>
            <a:r>
              <a:rPr lang="en-US" altLang="zh-CN" sz="1600" b="1" i="0">
                <a:latin typeface="微软雅黑" panose="020B0503020204020204" charset="-122"/>
                <a:ea typeface="微软雅黑" panose="020B0503020204020204" charset="-122"/>
                <a:cs typeface="微软雅黑" panose="020B0503020204020204" charset="-122"/>
              </a:rPr>
              <a:t> </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LangChain + Ollama + Milvus</a:t>
            </a:r>
            <a:r>
              <a:rPr lang="en-US" altLang="zh-CN" sz="1600" b="1" i="0">
                <a:latin typeface="微软雅黑" panose="020B0503020204020204" charset="-122"/>
                <a:ea typeface="微软雅黑" panose="020B0503020204020204" charset="-122"/>
                <a:cs typeface="微软雅黑" panose="020B0503020204020204" charset="-122"/>
              </a:rPr>
              <a:t> </a:t>
            </a:r>
            <a:r>
              <a:rPr lang="zh-CN" altLang="en-US" sz="1600" b="1" i="0">
                <a:latin typeface="微软雅黑" panose="020B0503020204020204" charset="-122"/>
                <a:ea typeface="微软雅黑" panose="020B0503020204020204" charset="-122"/>
                <a:cs typeface="微软雅黑" panose="020B0503020204020204" charset="-122"/>
              </a:rPr>
              <a:t>的文档处理服务类，核心用于实现</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RAG</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（检索增强生成）流程中的文档预处理与向量入库</a:t>
            </a:r>
            <a:r>
              <a:rPr lang="zh-CN" altLang="en-US" sz="1600" b="1" i="0">
                <a:latin typeface="微软雅黑" panose="020B0503020204020204" charset="-122"/>
                <a:ea typeface="微软雅黑" panose="020B0503020204020204" charset="-122"/>
                <a:cs typeface="微软雅黑" panose="020B0503020204020204" charset="-122"/>
              </a:rPr>
              <a:t>，支持单文档 </a:t>
            </a:r>
            <a:r>
              <a:rPr lang="en-US" altLang="zh-CN" sz="1600" b="1" i="0">
                <a:latin typeface="微软雅黑" panose="020B0503020204020204" charset="-122"/>
                <a:ea typeface="微软雅黑" panose="020B0503020204020204" charset="-122"/>
                <a:cs typeface="微软雅黑" panose="020B0503020204020204" charset="-122"/>
              </a:rPr>
              <a:t>/ </a:t>
            </a:r>
            <a:r>
              <a:rPr lang="zh-CN" altLang="en-US" sz="1600" b="1" i="0">
                <a:latin typeface="微软雅黑" panose="020B0503020204020204" charset="-122"/>
                <a:ea typeface="微软雅黑" panose="020B0503020204020204" charset="-122"/>
                <a:cs typeface="微软雅黑" panose="020B0503020204020204" charset="-122"/>
              </a:rPr>
              <a:t>目录批量处理，涵盖文档加载、分片、元数据处理、向量存储全链路。</a:t>
            </a:r>
            <a:endParaRPr lang="zh-CN" altLang="en-US" sz="1600" b="1" i="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464820" y="1596390"/>
            <a:ext cx="5080000" cy="671195"/>
          </a:xfrm>
          <a:prstGeom prst="rect">
            <a:avLst/>
          </a:prstGeom>
        </p:spPr>
        <p:txBody>
          <a:bodyPr>
            <a:noAutofit/>
          </a:bodyPr>
          <a:p>
            <a:pPr marL="0" indent="0">
              <a:lnSpc>
                <a:spcPts val="1600"/>
              </a:lnSpc>
              <a:spcBef>
                <a:spcPts val="2000"/>
              </a:spcBef>
              <a:spcAft>
                <a:spcPts val="600"/>
              </a:spcAft>
            </a:pPr>
            <a:r>
              <a:rPr lang="zh-CN" altLang="en-US" sz="2000" i="0">
                <a:solidFill>
                  <a:srgbClr val="000000"/>
                </a:solidFill>
                <a:latin typeface="微软雅黑" panose="020B0503020204020204" charset="-122"/>
                <a:ea typeface="微软雅黑" panose="020B0503020204020204" charset="-122"/>
              </a:rPr>
              <a:t>一、核心依赖与组件说明</a:t>
            </a:r>
            <a:endParaRPr lang="zh-CN" altLang="en-US" sz="2000" i="0">
              <a:solidFill>
                <a:srgbClr val="000000"/>
              </a:solidFill>
              <a:latin typeface="微软雅黑" panose="020B0503020204020204" charset="-122"/>
              <a:ea typeface="微软雅黑" panose="020B0503020204020204" charset="-122"/>
            </a:endParaRPr>
          </a:p>
          <a:p>
            <a:pPr marL="0" indent="0">
              <a:lnSpc>
                <a:spcPts val="1400"/>
              </a:lnSpc>
              <a:spcBef>
                <a:spcPct val="0"/>
              </a:spcBef>
              <a:spcAft>
                <a:spcPct val="0"/>
              </a:spcAft>
            </a:pPr>
            <a:r>
              <a:rPr lang="zh-CN" altLang="en-US" sz="1600" i="0">
                <a:latin typeface="微软雅黑" panose="020B0503020204020204" charset="-122"/>
                <a:ea typeface="微软雅黑" panose="020B0503020204020204" charset="-122"/>
              </a:rPr>
              <a:t>在分析方法前，先明确代码依赖的核心组件及其作用：</a:t>
            </a:r>
            <a:endParaRPr lang="zh-CN" altLang="en-US" sz="1600" i="0">
              <a:latin typeface="微软雅黑" panose="020B0503020204020204" charset="-122"/>
              <a:ea typeface="微软雅黑" panose="020B0503020204020204" charset="-122"/>
            </a:endParaRPr>
          </a:p>
        </p:txBody>
      </p:sp>
      <p:graphicFrame>
        <p:nvGraphicFramePr>
          <p:cNvPr id="5" name="表格 4"/>
          <p:cNvGraphicFramePr/>
          <p:nvPr/>
        </p:nvGraphicFramePr>
        <p:xfrm>
          <a:off x="464820" y="2267268"/>
          <a:ext cx="10485120" cy="0"/>
        </p:xfrm>
        <a:graphic>
          <a:graphicData uri="http://schemas.openxmlformats.org/drawingml/2006/table">
            <a:tbl>
              <a:tblPr/>
              <a:tblGrid>
                <a:gridCol w="5242560"/>
                <a:gridCol w="5242560"/>
              </a:tblGrid>
              <a:tr h="0">
                <a:tc>
                  <a:txBody>
                    <a:bodyPr/>
                    <a:p>
                      <a:pPr marL="0" indent="0">
                        <a:lnSpc>
                          <a:spcPts val="1400"/>
                        </a:lnSpc>
                        <a:spcBef>
                          <a:spcPct val="0"/>
                        </a:spcBef>
                        <a:spcAft>
                          <a:spcPct val="0"/>
                        </a:spcAft>
                      </a:pPr>
                      <a:r>
                        <a:rPr lang="zh-CN" altLang="en-US" sz="1400" b="0">
                          <a:solidFill>
                            <a:srgbClr val="000000"/>
                          </a:solidFill>
                          <a:latin typeface="微软雅黑" panose="020B0503020204020204" charset="-122"/>
                          <a:ea typeface="微软雅黑" panose="020B0503020204020204" charset="-122"/>
                          <a:cs typeface="微软雅黑" panose="020B0503020204020204" charset="-122"/>
                        </a:rPr>
                        <a:t>组件 </a:t>
                      </a:r>
                      <a:r>
                        <a:rPr lang="en-US" altLang="zh-CN" sz="1400" b="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a:solidFill>
                            <a:srgbClr val="000000"/>
                          </a:solidFill>
                          <a:latin typeface="微软雅黑" panose="020B0503020204020204" charset="-122"/>
                          <a:ea typeface="微软雅黑" panose="020B0503020204020204" charset="-122"/>
                          <a:cs typeface="微软雅黑" panose="020B0503020204020204" charset="-122"/>
                        </a:rPr>
                        <a:t>模块</a:t>
                      </a:r>
                      <a:endParaRPr lang="zh-CN" altLang="en-US" sz="1400" b="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solidFill>
                            <a:srgbClr val="000000"/>
                          </a:solidFill>
                          <a:latin typeface="微软雅黑" panose="020B0503020204020204" charset="-122"/>
                          <a:ea typeface="微软雅黑" panose="020B0503020204020204" charset="-122"/>
                        </a:rPr>
                        <a:t>作用</a:t>
                      </a:r>
                      <a:endParaRPr lang="zh-CN" altLang="en-US"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LangChain</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latin typeface="微软雅黑" panose="020B0503020204020204" charset="-122"/>
                          <a:ea typeface="微软雅黑" panose="020B0503020204020204" charset="-122"/>
                          <a:cs typeface="微软雅黑" panose="020B0503020204020204" charset="-122"/>
                        </a:rPr>
                        <a:t>提供文档加载、分片、嵌入模型 </a:t>
                      </a:r>
                      <a:r>
                        <a:rPr lang="en-US" altLang="zh-CN" sz="1400" b="0">
                          <a:latin typeface="微软雅黑" panose="020B0503020204020204" charset="-122"/>
                          <a:ea typeface="微软雅黑" panose="020B0503020204020204" charset="-122"/>
                          <a:cs typeface="微软雅黑" panose="020B0503020204020204" charset="-122"/>
                        </a:rPr>
                        <a:t>/ LLM </a:t>
                      </a:r>
                      <a:r>
                        <a:rPr lang="zh-CN" altLang="en-US" sz="1400" b="0">
                          <a:latin typeface="微软雅黑" panose="020B0503020204020204" charset="-122"/>
                          <a:ea typeface="微软雅黑" panose="020B0503020204020204" charset="-122"/>
                          <a:cs typeface="微软雅黑" panose="020B0503020204020204" charset="-122"/>
                        </a:rPr>
                        <a:t>封装、</a:t>
                      </a:r>
                      <a:r>
                        <a:rPr lang="en-US" altLang="zh-CN" sz="1400" b="0">
                          <a:latin typeface="微软雅黑" panose="020B0503020204020204" charset="-122"/>
                          <a:ea typeface="微软雅黑" panose="020B0503020204020204" charset="-122"/>
                          <a:cs typeface="微软雅黑" panose="020B0503020204020204" charset="-122"/>
                        </a:rPr>
                        <a:t>Milvus </a:t>
                      </a:r>
                      <a:r>
                        <a:rPr lang="zh-CN" altLang="en-US" sz="1400" b="0">
                          <a:latin typeface="微软雅黑" panose="020B0503020204020204" charset="-122"/>
                          <a:ea typeface="微软雅黑" panose="020B0503020204020204" charset="-122"/>
                          <a:cs typeface="微软雅黑" panose="020B0503020204020204" charset="-122"/>
                        </a:rPr>
                        <a:t>集成等基础能力</a:t>
                      </a:r>
                      <a:endParaRPr lang="zh-CN" altLang="en-US" sz="1400" b="0">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Ollama</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latin typeface="微软雅黑" panose="020B0503020204020204" charset="-122"/>
                          <a:ea typeface="微软雅黑" panose="020B0503020204020204" charset="-122"/>
                          <a:cs typeface="微软雅黑" panose="020B0503020204020204" charset="-122"/>
                        </a:rPr>
                        <a:t>本地 </a:t>
                      </a:r>
                      <a:r>
                        <a:rPr lang="en-US" altLang="zh-CN" sz="1400" b="0">
                          <a:latin typeface="微软雅黑" panose="020B0503020204020204" charset="-122"/>
                          <a:ea typeface="微软雅黑" panose="020B0503020204020204" charset="-122"/>
                          <a:cs typeface="微软雅黑" panose="020B0503020204020204" charset="-122"/>
                        </a:rPr>
                        <a:t>/ </a:t>
                      </a:r>
                      <a:r>
                        <a:rPr lang="zh-CN" altLang="en-US" sz="1400" b="0">
                          <a:latin typeface="微软雅黑" panose="020B0503020204020204" charset="-122"/>
                          <a:ea typeface="微软雅黑" panose="020B0503020204020204" charset="-122"/>
                          <a:cs typeface="微软雅黑" panose="020B0503020204020204" charset="-122"/>
                        </a:rPr>
                        <a:t>远程 </a:t>
                      </a:r>
                      <a:r>
                        <a:rPr lang="en-US" altLang="zh-CN" sz="1400" b="0">
                          <a:latin typeface="微软雅黑" panose="020B0503020204020204" charset="-122"/>
                          <a:ea typeface="微软雅黑" panose="020B0503020204020204" charset="-122"/>
                          <a:cs typeface="微软雅黑" panose="020B0503020204020204" charset="-122"/>
                        </a:rPr>
                        <a:t>LLM </a:t>
                      </a:r>
                      <a:r>
                        <a:rPr lang="zh-CN" altLang="en-US" sz="1400" b="0">
                          <a:latin typeface="微软雅黑" panose="020B0503020204020204" charset="-122"/>
                          <a:ea typeface="微软雅黑" panose="020B0503020204020204" charset="-122"/>
                          <a:cs typeface="微软雅黑" panose="020B0503020204020204" charset="-122"/>
                        </a:rPr>
                        <a:t>服务，提供嵌入模型（如</a:t>
                      </a:r>
                      <a:r>
                        <a:rPr lang="en-US" altLang="zh-CN" sz="1400" b="0">
                          <a:solidFill>
                            <a:srgbClr val="000000"/>
                          </a:solidFill>
                          <a:latin typeface="微软雅黑" panose="020B0503020204020204" charset="-122"/>
                          <a:ea typeface="微软雅黑" panose="020B0503020204020204" charset="-122"/>
                          <a:cs typeface="微软雅黑" panose="020B0503020204020204" charset="-122"/>
                        </a:rPr>
                        <a:t>bge-m3</a:t>
                      </a:r>
                      <a:r>
                        <a:rPr lang="zh-CN" altLang="en-US" sz="1400" b="0">
                          <a:latin typeface="微软雅黑" panose="020B0503020204020204" charset="-122"/>
                          <a:ea typeface="微软雅黑" panose="020B0503020204020204" charset="-122"/>
                          <a:cs typeface="微软雅黑" panose="020B0503020204020204" charset="-122"/>
                        </a:rPr>
                        <a:t>）和对话模型（如</a:t>
                      </a:r>
                      <a:r>
                        <a:rPr lang="en-US" altLang="zh-CN" sz="1400" b="0">
                          <a:solidFill>
                            <a:srgbClr val="000000"/>
                          </a:solidFill>
                          <a:latin typeface="微软雅黑" panose="020B0503020204020204" charset="-122"/>
                          <a:ea typeface="微软雅黑" panose="020B0503020204020204" charset="-122"/>
                          <a:cs typeface="微软雅黑" panose="020B0503020204020204" charset="-122"/>
                        </a:rPr>
                        <a:t>llama3</a:t>
                      </a:r>
                      <a:r>
                        <a:rPr lang="zh-CN" altLang="en-US" sz="1400" b="0">
                          <a:latin typeface="微软雅黑" panose="020B0503020204020204" charset="-122"/>
                          <a:ea typeface="微软雅黑" panose="020B0503020204020204" charset="-122"/>
                          <a:cs typeface="微软雅黑" panose="020B0503020204020204" charset="-122"/>
                        </a:rPr>
                        <a:t>）</a:t>
                      </a:r>
                      <a:endParaRPr lang="zh-CN" altLang="en-US" sz="1400" b="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Milvus</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latin typeface="微软雅黑" panose="020B0503020204020204" charset="-122"/>
                          <a:ea typeface="微软雅黑" panose="020B0503020204020204" charset="-122"/>
                        </a:rPr>
                        <a:t>向量数据库，用于存储文档分片的向量表示，支持后续检索</a:t>
                      </a:r>
                      <a:endParaRPr lang="zh-CN" altLang="en-US" sz="1400" b="0">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DocumentLoaderFactory</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latin typeface="微软雅黑" panose="020B0503020204020204" charset="-122"/>
                          <a:ea typeface="微软雅黑" panose="020B0503020204020204" charset="-122"/>
                          <a:cs typeface="微软雅黑" panose="020B0503020204020204" charset="-122"/>
                        </a:rPr>
                        <a:t>单例策略工厂，根据文件类型（如 </a:t>
                      </a:r>
                      <a:r>
                        <a:rPr lang="en-US" altLang="zh-CN" sz="1400" b="0">
                          <a:latin typeface="微软雅黑" panose="020B0503020204020204" charset="-122"/>
                          <a:ea typeface="微软雅黑" panose="020B0503020204020204" charset="-122"/>
                          <a:cs typeface="微软雅黑" panose="020B0503020204020204" charset="-122"/>
                        </a:rPr>
                        <a:t>docx/txt/md</a:t>
                      </a:r>
                      <a:r>
                        <a:rPr lang="zh-CN" altLang="en-US" sz="1400" b="0">
                          <a:latin typeface="微软雅黑" panose="020B0503020204020204" charset="-122"/>
                          <a:ea typeface="微软雅黑" panose="020B0503020204020204" charset="-122"/>
                          <a:cs typeface="微软雅黑" panose="020B0503020204020204" charset="-122"/>
                        </a:rPr>
                        <a:t>）选择对应的 </a:t>
                      </a:r>
                      <a:r>
                        <a:rPr lang="en-US" altLang="zh-CN" sz="1400" b="0">
                          <a:latin typeface="微软雅黑" panose="020B0503020204020204" charset="-122"/>
                          <a:ea typeface="微软雅黑" panose="020B0503020204020204" charset="-122"/>
                          <a:cs typeface="微软雅黑" panose="020B0503020204020204" charset="-122"/>
                        </a:rPr>
                        <a:t>LangChain </a:t>
                      </a:r>
                      <a:r>
                        <a:rPr lang="zh-CN" altLang="en-US" sz="1400" b="0">
                          <a:latin typeface="微软雅黑" panose="020B0503020204020204" charset="-122"/>
                          <a:ea typeface="微软雅黑" panose="020B0503020204020204" charset="-122"/>
                          <a:cs typeface="微软雅黑" panose="020B0503020204020204" charset="-122"/>
                        </a:rPr>
                        <a:t>加载器</a:t>
                      </a:r>
                      <a:endParaRPr lang="zh-CN" altLang="en-US" sz="1400" b="0">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MilvusStoreWrapper</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latin typeface="微软雅黑" panose="020B0503020204020204" charset="-122"/>
                          <a:ea typeface="微软雅黑" panose="020B0503020204020204" charset="-122"/>
                          <a:cs typeface="微软雅黑" panose="020B0503020204020204" charset="-122"/>
                        </a:rPr>
                        <a:t>Milvus </a:t>
                      </a:r>
                      <a:r>
                        <a:rPr lang="zh-CN" altLang="en-US" sz="1400" b="0">
                          <a:latin typeface="微软雅黑" panose="020B0503020204020204" charset="-122"/>
                          <a:ea typeface="微软雅黑" panose="020B0503020204020204" charset="-122"/>
                          <a:cs typeface="微软雅黑" panose="020B0503020204020204" charset="-122"/>
                        </a:rPr>
                        <a:t>封装类，提供带重试的批量入库、集合刷新等增强操作</a:t>
                      </a:r>
                      <a:endParaRPr lang="zh-CN" altLang="en-US" sz="1400" b="0">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RAGException</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latin typeface="微软雅黑" panose="020B0503020204020204" charset="-122"/>
                          <a:ea typeface="微软雅黑" panose="020B0503020204020204" charset="-122"/>
                        </a:rPr>
                        <a:t>自定义异常类，携带错误码和信息，统一异常处理</a:t>
                      </a:r>
                      <a:endParaRPr lang="zh-CN" altLang="en-US" sz="1400" b="0">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19100" y="806450"/>
            <a:ext cx="11167110" cy="2078990"/>
          </a:xfrm>
          <a:prstGeom prst="rect">
            <a:avLst/>
          </a:prstGeom>
        </p:spPr>
        <p:txBody>
          <a:bodyPr wrap="square">
            <a:noAutofit/>
          </a:bodyPr>
          <a:p>
            <a:pPr lvl="0" indent="0" algn="l" fontAlgn="auto">
              <a:lnSpc>
                <a:spcPts val="1600"/>
              </a:lnSpc>
              <a:spcBef>
                <a:spcPts val="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二、类初始化流程（__init__）</a:t>
            </a:r>
            <a:endParaRPr lang="zh-CN" altLang="en-US" sz="16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FilesParseService 的初始化是服务可用的前提，负责加载配置、初始化核心组件（嵌入模型、</a:t>
            </a:r>
            <a:endParaRPr lang="zh-CN" altLang="en-US" sz="16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LLM、Milvus 向量库）。</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始化服务配置，创建嵌入模型、LLM、Milvus 向量存储实例，确保核心组件就绪。</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1. __init__ </a:t>
            </a:r>
            <a:r>
              <a:rPr lang="zh-CN" altLang="en-US" sz="1600">
                <a:solidFill>
                  <a:srgbClr val="000000"/>
                </a:solidFill>
                <a:latin typeface="微软雅黑" panose="020B0503020204020204" charset="-122"/>
                <a:ea typeface="微软雅黑" panose="020B0503020204020204" charset="-122"/>
                <a:sym typeface="+mn-ea"/>
              </a:rPr>
              <a:t>方法详情</a:t>
            </a:r>
            <a:endParaRPr lang="zh-CN" altLang="en-US" sz="1600">
              <a:solidFill>
                <a:srgbClr val="000000"/>
              </a:solidFill>
              <a:latin typeface="微软雅黑" panose="020B0503020204020204" charset="-122"/>
              <a:ea typeface="微软雅黑" panose="020B0503020204020204" charset="-122"/>
              <a:sym typeface="+mn-ea"/>
            </a:endParaRPr>
          </a:p>
        </p:txBody>
      </p:sp>
      <p:graphicFrame>
        <p:nvGraphicFramePr>
          <p:cNvPr id="6" name="表格 5"/>
          <p:cNvGraphicFramePr/>
          <p:nvPr/>
        </p:nvGraphicFramePr>
        <p:xfrm>
          <a:off x="419100" y="2807652"/>
          <a:ext cx="10485120" cy="2819400"/>
        </p:xfrm>
        <a:graphic>
          <a:graphicData uri="http://schemas.openxmlformats.org/drawingml/2006/table">
            <a:tbl>
              <a:tblPr/>
              <a:tblGrid>
                <a:gridCol w="2621280"/>
                <a:gridCol w="2621280"/>
                <a:gridCol w="2621280"/>
                <a:gridCol w="2621280"/>
              </a:tblGrid>
              <a:tr h="0">
                <a:tc>
                  <a:txBody>
                    <a:bodyPr/>
                    <a:p>
                      <a:pPr marL="0" indent="0">
                        <a:lnSpc>
                          <a:spcPts val="1400"/>
                        </a:lnSpc>
                        <a:spcBef>
                          <a:spcPct val="0"/>
                        </a:spcBef>
                        <a:spcAft>
                          <a:spcPct val="0"/>
                        </a:spcAft>
                      </a:pPr>
                      <a:r>
                        <a:rPr lang="zh-CN" altLang="en-US" sz="1400" b="0">
                          <a:solidFill>
                            <a:srgbClr val="000000"/>
                          </a:solidFill>
                          <a:latin typeface="微软雅黑" panose="020B0503020204020204" charset="-122"/>
                          <a:ea typeface="微软雅黑" panose="020B0503020204020204" charset="-122"/>
                        </a:rPr>
                        <a:t>参数名</a:t>
                      </a:r>
                      <a:endParaRPr lang="zh-CN" altLang="en-US"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solidFill>
                            <a:srgbClr val="000000"/>
                          </a:solidFill>
                          <a:latin typeface="微软雅黑" panose="020B0503020204020204" charset="-122"/>
                          <a:ea typeface="微软雅黑" panose="020B0503020204020204" charset="-122"/>
                        </a:rPr>
                        <a:t>类型</a:t>
                      </a:r>
                      <a:endParaRPr lang="zh-CN" altLang="en-US"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solidFill>
                            <a:srgbClr val="000000"/>
                          </a:solidFill>
                          <a:latin typeface="微软雅黑" panose="020B0503020204020204" charset="-122"/>
                          <a:ea typeface="微软雅黑" panose="020B0503020204020204" charset="-122"/>
                        </a:rPr>
                        <a:t>含义</a:t>
                      </a:r>
                      <a:endParaRPr lang="zh-CN" altLang="en-US"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solidFill>
                            <a:srgbClr val="000000"/>
                          </a:solidFill>
                          <a:latin typeface="微软雅黑" panose="020B0503020204020204" charset="-122"/>
                          <a:ea typeface="微软雅黑" panose="020B0503020204020204" charset="-122"/>
                        </a:rPr>
                        <a:t>默认值来源</a:t>
                      </a:r>
                      <a:endParaRPr lang="zh-CN" altLang="en-US"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milvus_host</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str</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latin typeface="微软雅黑" panose="020B0503020204020204" charset="-122"/>
                          <a:ea typeface="微软雅黑" panose="020B0503020204020204" charset="-122"/>
                          <a:cs typeface="微软雅黑" panose="020B0503020204020204" charset="-122"/>
                        </a:rPr>
                        <a:t>Milvus </a:t>
                      </a:r>
                      <a:r>
                        <a:rPr lang="zh-CN" altLang="en-US" sz="1400" b="0">
                          <a:latin typeface="微软雅黑" panose="020B0503020204020204" charset="-122"/>
                          <a:ea typeface="微软雅黑" panose="020B0503020204020204" charset="-122"/>
                          <a:cs typeface="微软雅黑" panose="020B0503020204020204" charset="-122"/>
                        </a:rPr>
                        <a:t>服务 </a:t>
                      </a:r>
                      <a:r>
                        <a:rPr lang="en-US" altLang="zh-CN" sz="1400" b="0">
                          <a:latin typeface="微软雅黑" panose="020B0503020204020204" charset="-122"/>
                          <a:ea typeface="微软雅黑" panose="020B0503020204020204" charset="-122"/>
                          <a:cs typeface="微软雅黑" panose="020B0503020204020204" charset="-122"/>
                        </a:rPr>
                        <a:t>IP </a:t>
                      </a:r>
                      <a:r>
                        <a:rPr lang="zh-CN" altLang="en-US" sz="1400" b="0">
                          <a:latin typeface="微软雅黑" panose="020B0503020204020204" charset="-122"/>
                          <a:ea typeface="微软雅黑" panose="020B0503020204020204" charset="-122"/>
                          <a:cs typeface="微软雅黑" panose="020B0503020204020204" charset="-122"/>
                        </a:rPr>
                        <a:t>地址</a:t>
                      </a:r>
                      <a:endParaRPr lang="zh-CN" altLang="en-US" sz="1400" b="0">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settings.MILVUS_HOST</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milvus_port</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str</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latin typeface="微软雅黑" panose="020B0503020204020204" charset="-122"/>
                          <a:ea typeface="微软雅黑" panose="020B0503020204020204" charset="-122"/>
                          <a:cs typeface="微软雅黑" panose="020B0503020204020204" charset="-122"/>
                        </a:rPr>
                        <a:t>Milvus </a:t>
                      </a:r>
                      <a:r>
                        <a:rPr lang="zh-CN" altLang="en-US" sz="1400" b="0">
                          <a:latin typeface="微软雅黑" panose="020B0503020204020204" charset="-122"/>
                          <a:ea typeface="微软雅黑" panose="020B0503020204020204" charset="-122"/>
                          <a:cs typeface="微软雅黑" panose="020B0503020204020204" charset="-122"/>
                        </a:rPr>
                        <a:t>服务端口</a:t>
                      </a:r>
                      <a:endParaRPr lang="zh-CN" altLang="en-US" sz="1400" b="0">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settings.MILVUS_PORT</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ollama_base_url</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str</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latin typeface="微软雅黑" panose="020B0503020204020204" charset="-122"/>
                          <a:ea typeface="微软雅黑" panose="020B0503020204020204" charset="-122"/>
                          <a:cs typeface="微软雅黑" panose="020B0503020204020204" charset="-122"/>
                        </a:rPr>
                        <a:t>Ollama </a:t>
                      </a:r>
                      <a:r>
                        <a:rPr lang="zh-CN" altLang="en-US" sz="1400" b="0">
                          <a:latin typeface="微软雅黑" panose="020B0503020204020204" charset="-122"/>
                          <a:ea typeface="微软雅黑" panose="020B0503020204020204" charset="-122"/>
                          <a:cs typeface="微软雅黑" panose="020B0503020204020204" charset="-122"/>
                        </a:rPr>
                        <a:t>服务地址（如</a:t>
                      </a:r>
                      <a:r>
                        <a:rPr lang="en-US" altLang="zh-CN" sz="1400" b="0">
                          <a:solidFill>
                            <a:srgbClr val="000000"/>
                          </a:solidFill>
                          <a:latin typeface="微软雅黑" panose="020B0503020204020204" charset="-122"/>
                          <a:ea typeface="微软雅黑" panose="020B0503020204020204" charset="-122"/>
                          <a:cs typeface="微软雅黑" panose="020B0503020204020204" charset="-122"/>
                        </a:rPr>
                        <a:t>http://localhost:11434</a:t>
                      </a:r>
                      <a:r>
                        <a:rPr lang="zh-CN" altLang="en-US" sz="1400" b="0">
                          <a:latin typeface="微软雅黑" panose="020B0503020204020204" charset="-122"/>
                          <a:ea typeface="微软雅黑" panose="020B0503020204020204" charset="-122"/>
                          <a:cs typeface="微软雅黑" panose="020B0503020204020204" charset="-122"/>
                        </a:rPr>
                        <a:t>）</a:t>
                      </a:r>
                      <a:endParaRPr lang="zh-CN" altLang="en-US" sz="1400" b="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settings.OLLAMA_URL</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embedding_model</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str</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latin typeface="微软雅黑" panose="020B0503020204020204" charset="-122"/>
                          <a:ea typeface="微软雅黑" panose="020B0503020204020204" charset="-122"/>
                          <a:cs typeface="微软雅黑" panose="020B0503020204020204" charset="-122"/>
                        </a:rPr>
                        <a:t>用于生成向量的 </a:t>
                      </a:r>
                      <a:r>
                        <a:rPr lang="en-US" altLang="zh-CN" sz="1400" b="0">
                          <a:latin typeface="微软雅黑" panose="020B0503020204020204" charset="-122"/>
                          <a:ea typeface="微软雅黑" panose="020B0503020204020204" charset="-122"/>
                          <a:cs typeface="微软雅黑" panose="020B0503020204020204" charset="-122"/>
                        </a:rPr>
                        <a:t>Ollama </a:t>
                      </a:r>
                      <a:r>
                        <a:rPr lang="zh-CN" altLang="en-US" sz="1400" b="0">
                          <a:latin typeface="微软雅黑" panose="020B0503020204020204" charset="-122"/>
                          <a:ea typeface="微软雅黑" panose="020B0503020204020204" charset="-122"/>
                          <a:cs typeface="微软雅黑" panose="020B0503020204020204" charset="-122"/>
                        </a:rPr>
                        <a:t>模型（如</a:t>
                      </a:r>
                      <a:r>
                        <a:rPr lang="en-US" altLang="zh-CN" sz="1400" b="0">
                          <a:solidFill>
                            <a:srgbClr val="000000"/>
                          </a:solidFill>
                          <a:latin typeface="微软雅黑" panose="020B0503020204020204" charset="-122"/>
                          <a:ea typeface="微软雅黑" panose="020B0503020204020204" charset="-122"/>
                          <a:cs typeface="微软雅黑" panose="020B0503020204020204" charset="-122"/>
                        </a:rPr>
                        <a:t>bge-m3</a:t>
                      </a:r>
                      <a:r>
                        <a:rPr lang="zh-CN" altLang="en-US" sz="1400" b="0">
                          <a:latin typeface="微软雅黑" panose="020B0503020204020204" charset="-122"/>
                          <a:ea typeface="微软雅黑" panose="020B0503020204020204" charset="-122"/>
                          <a:cs typeface="微软雅黑" panose="020B0503020204020204" charset="-122"/>
                        </a:rPr>
                        <a:t>）</a:t>
                      </a:r>
                      <a:endParaRPr lang="zh-CN" altLang="en-US" sz="1400" b="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settings.OLLAMA_EMBEDDING_MODEL</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llm_model</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str</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latin typeface="微软雅黑" panose="020B0503020204020204" charset="-122"/>
                          <a:ea typeface="微软雅黑" panose="020B0503020204020204" charset="-122"/>
                          <a:cs typeface="微软雅黑" panose="020B0503020204020204" charset="-122"/>
                        </a:rPr>
                        <a:t>用于对话的 </a:t>
                      </a:r>
                      <a:r>
                        <a:rPr lang="en-US" altLang="zh-CN" sz="1400" b="0">
                          <a:latin typeface="微软雅黑" panose="020B0503020204020204" charset="-122"/>
                          <a:ea typeface="微软雅黑" panose="020B0503020204020204" charset="-122"/>
                          <a:cs typeface="微软雅黑" panose="020B0503020204020204" charset="-122"/>
                        </a:rPr>
                        <a:t>Ollama </a:t>
                      </a:r>
                      <a:r>
                        <a:rPr lang="zh-CN" altLang="en-US" sz="1400" b="0">
                          <a:latin typeface="微软雅黑" panose="020B0503020204020204" charset="-122"/>
                          <a:ea typeface="微软雅黑" panose="020B0503020204020204" charset="-122"/>
                          <a:cs typeface="微软雅黑" panose="020B0503020204020204" charset="-122"/>
                        </a:rPr>
                        <a:t>模型（如</a:t>
                      </a:r>
                      <a:r>
                        <a:rPr lang="en-US" altLang="zh-CN" sz="1400" b="0">
                          <a:solidFill>
                            <a:srgbClr val="000000"/>
                          </a:solidFill>
                          <a:latin typeface="微软雅黑" panose="020B0503020204020204" charset="-122"/>
                          <a:ea typeface="微软雅黑" panose="020B0503020204020204" charset="-122"/>
                          <a:cs typeface="微软雅黑" panose="020B0503020204020204" charset="-122"/>
                        </a:rPr>
                        <a:t>llama3:8b</a:t>
                      </a:r>
                      <a:r>
                        <a:rPr lang="zh-CN" altLang="en-US" sz="1400" b="0">
                          <a:latin typeface="微软雅黑" panose="020B0503020204020204" charset="-122"/>
                          <a:ea typeface="微软雅黑" panose="020B0503020204020204" charset="-122"/>
                          <a:cs typeface="微软雅黑" panose="020B0503020204020204" charset="-122"/>
                        </a:rPr>
                        <a:t>）</a:t>
                      </a:r>
                      <a:endParaRPr lang="zh-CN" altLang="en-US" sz="1400" b="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settings.OLLAMA_LLM_MODEL</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default_collection</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str</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latin typeface="微软雅黑" panose="020B0503020204020204" charset="-122"/>
                          <a:ea typeface="微软雅黑" panose="020B0503020204020204" charset="-122"/>
                          <a:cs typeface="微软雅黑" panose="020B0503020204020204" charset="-122"/>
                        </a:rPr>
                        <a:t>Milvus </a:t>
                      </a:r>
                      <a:r>
                        <a:rPr lang="zh-CN" altLang="en-US" sz="1400" b="0">
                          <a:latin typeface="微软雅黑" panose="020B0503020204020204" charset="-122"/>
                          <a:ea typeface="微软雅黑" panose="020B0503020204020204" charset="-122"/>
                          <a:cs typeface="微软雅黑" panose="020B0503020204020204" charset="-122"/>
                        </a:rPr>
                        <a:t>中存储向量的集合名</a:t>
                      </a:r>
                      <a:endParaRPr lang="zh-CN" altLang="en-US" sz="1400" b="0">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settings.MILVUS_COLLECTION</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vector_dim</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solidFill>
                            <a:srgbClr val="000000"/>
                          </a:solidFill>
                          <a:latin typeface="微软雅黑" panose="020B0503020204020204" charset="-122"/>
                          <a:ea typeface="微软雅黑" panose="020B0503020204020204" charset="-122"/>
                        </a:rPr>
                        <a:t>int</a:t>
                      </a:r>
                      <a:endParaRPr lang="en-US" altLang="zh-CN" sz="1400" b="0">
                        <a:solidFill>
                          <a:srgbClr val="000000"/>
                        </a:solidFill>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a:latin typeface="微软雅黑" panose="020B0503020204020204" charset="-122"/>
                          <a:ea typeface="微软雅黑" panose="020B0503020204020204" charset="-122"/>
                          <a:cs typeface="微软雅黑" panose="020B0503020204020204" charset="-122"/>
                        </a:rPr>
                        <a:t>嵌入向量维度（初始设为 </a:t>
                      </a:r>
                      <a:endParaRPr lang="zh-CN" altLang="en-US" sz="1400" b="0">
                        <a:latin typeface="微软雅黑" panose="020B0503020204020204" charset="-122"/>
                        <a:ea typeface="微软雅黑" panose="020B0503020204020204" charset="-122"/>
                        <a:cs typeface="微软雅黑" panose="020B0503020204020204" charset="-122"/>
                      </a:endParaRPr>
                    </a:p>
                    <a:p>
                      <a:pPr marL="0" indent="0">
                        <a:lnSpc>
                          <a:spcPts val="1400"/>
                        </a:lnSpc>
                        <a:spcBef>
                          <a:spcPct val="0"/>
                        </a:spcBef>
                        <a:spcAft>
                          <a:spcPct val="0"/>
                        </a:spcAft>
                      </a:pPr>
                      <a:endParaRPr lang="zh-CN" altLang="en-US" sz="1400" b="0">
                        <a:latin typeface="微软雅黑" panose="020B0503020204020204" charset="-122"/>
                        <a:ea typeface="微软雅黑" panose="020B0503020204020204" charset="-122"/>
                        <a:cs typeface="微软雅黑" panose="020B0503020204020204" charset="-122"/>
                      </a:endParaRPr>
                    </a:p>
                    <a:p>
                      <a:pPr marL="0" indent="0">
                        <a:lnSpc>
                          <a:spcPts val="1400"/>
                        </a:lnSpc>
                        <a:spcBef>
                          <a:spcPct val="0"/>
                        </a:spcBef>
                        <a:spcAft>
                          <a:spcPct val="0"/>
                        </a:spcAft>
                      </a:pPr>
                      <a:r>
                        <a:rPr lang="en-US" altLang="zh-CN" sz="1400" b="0">
                          <a:latin typeface="微软雅黑" panose="020B0503020204020204" charset="-122"/>
                          <a:ea typeface="微软雅黑" panose="020B0503020204020204" charset="-122"/>
                          <a:cs typeface="微软雅黑" panose="020B0503020204020204" charset="-122"/>
                        </a:rPr>
                        <a:t>1024</a:t>
                      </a:r>
                      <a:r>
                        <a:rPr lang="zh-CN" altLang="en-US" sz="1400" b="0">
                          <a:latin typeface="微软雅黑" panose="020B0503020204020204" charset="-122"/>
                          <a:ea typeface="微软雅黑" panose="020B0503020204020204" charset="-122"/>
                          <a:cs typeface="微软雅黑" panose="020B0503020204020204" charset="-122"/>
                        </a:rPr>
                        <a:t>，后续会根据模型实际输出更新）</a:t>
                      </a:r>
                      <a:endParaRPr lang="zh-CN" altLang="en-US" sz="1400" b="0">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a:latin typeface="微软雅黑" panose="020B0503020204020204" charset="-122"/>
                          <a:ea typeface="微软雅黑" panose="020B0503020204020204" charset="-122"/>
                        </a:rPr>
                        <a:t>1024</a:t>
                      </a:r>
                      <a:endParaRPr lang="en-US" altLang="zh-CN" sz="1400" b="0">
                        <a:latin typeface="微软雅黑" panose="020B0503020204020204" charset="-122"/>
                        <a:ea typeface="微软雅黑" panose="020B0503020204020204" charset="-122"/>
                      </a:endParaRPr>
                    </a:p>
                  </a:txBody>
                  <a:tcPr marL="114617" marR="114617" marT="76517" marB="76517" anchor="ctr" anchorCtr="0">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19100" y="806450"/>
            <a:ext cx="11167110" cy="2078990"/>
          </a:xfrm>
          <a:prstGeom prst="rect">
            <a:avLst/>
          </a:prstGeom>
        </p:spPr>
        <p:txBody>
          <a:bodyPr wrap="square">
            <a:noAutofit/>
          </a:bodyPr>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2. </a:t>
            </a:r>
            <a:r>
              <a:rPr lang="zh-CN" altLang="en-US" sz="1600">
                <a:solidFill>
                  <a:srgbClr val="000000"/>
                </a:solidFill>
                <a:latin typeface="微软雅黑" panose="020B0503020204020204" charset="-122"/>
                <a:ea typeface="微软雅黑" panose="020B0503020204020204" charset="-122"/>
                <a:sym typeface="+mn-ea"/>
              </a:rPr>
              <a:t>初始化核心组件：</a:t>
            </a:r>
            <a:r>
              <a:rPr lang="en-US" altLang="zh-CN" sz="1600">
                <a:solidFill>
                  <a:srgbClr val="000000"/>
                </a:solidFill>
                <a:latin typeface="微软雅黑" panose="020B0503020204020204" charset="-122"/>
                <a:ea typeface="微软雅黑" panose="020B0503020204020204" charset="-122"/>
                <a:sym typeface="+mn-ea"/>
              </a:rPr>
              <a:t>_init_embeddings</a:t>
            </a:r>
            <a:endParaRPr lang="en-US" altLang="zh-CN"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功能职责</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创建</a:t>
            </a:r>
            <a:r>
              <a:rPr lang="en-US" altLang="zh-CN" sz="1600">
                <a:solidFill>
                  <a:srgbClr val="000000"/>
                </a:solidFill>
                <a:latin typeface="微软雅黑" panose="020B0503020204020204" charset="-122"/>
                <a:ea typeface="微软雅黑" panose="020B0503020204020204" charset="-122"/>
                <a:sym typeface="+mn-ea"/>
              </a:rPr>
              <a:t> Ollama </a:t>
            </a:r>
            <a:r>
              <a:rPr lang="zh-CN" altLang="en-US" sz="1600">
                <a:solidFill>
                  <a:srgbClr val="000000"/>
                </a:solidFill>
                <a:latin typeface="微软雅黑" panose="020B0503020204020204" charset="-122"/>
                <a:ea typeface="微软雅黑" panose="020B0503020204020204" charset="-122"/>
                <a:sym typeface="+mn-ea"/>
              </a:rPr>
              <a:t>嵌入模型实例，验证模型可用性（生成测试向量），更新实际向量维度。</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内部逻辑</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设置环境变量</a:t>
            </a:r>
            <a:r>
              <a:rPr lang="en-US" altLang="zh-CN" sz="1600">
                <a:solidFill>
                  <a:srgbClr val="000000"/>
                </a:solidFill>
                <a:latin typeface="微软雅黑" panose="020B0503020204020204" charset="-122"/>
                <a:ea typeface="微软雅黑" panose="020B0503020204020204" charset="-122"/>
                <a:sym typeface="+mn-ea"/>
              </a:rPr>
              <a:t> OLLAMA_HOST </a:t>
            </a:r>
            <a:r>
              <a:rPr lang="zh-CN" altLang="en-US" sz="1600">
                <a:solidFill>
                  <a:srgbClr val="000000"/>
                </a:solidFill>
                <a:latin typeface="微软雅黑" panose="020B0503020204020204" charset="-122"/>
                <a:ea typeface="微软雅黑" panose="020B0503020204020204" charset="-122"/>
                <a:sym typeface="+mn-ea"/>
              </a:rPr>
              <a:t>指向</a:t>
            </a:r>
            <a:r>
              <a:rPr lang="en-US" altLang="zh-CN" sz="1600">
                <a:solidFill>
                  <a:srgbClr val="000000"/>
                </a:solidFill>
                <a:latin typeface="微软雅黑" panose="020B0503020204020204" charset="-122"/>
                <a:ea typeface="微软雅黑" panose="020B0503020204020204" charset="-122"/>
                <a:sym typeface="+mn-ea"/>
              </a:rPr>
              <a:t> Ollama </a:t>
            </a:r>
            <a:r>
              <a:rPr lang="zh-CN" altLang="en-US" sz="1600">
                <a:solidFill>
                  <a:srgbClr val="000000"/>
                </a:solidFill>
                <a:latin typeface="微软雅黑" panose="020B0503020204020204" charset="-122"/>
                <a:ea typeface="微软雅黑" panose="020B0503020204020204" charset="-122"/>
                <a:sym typeface="+mn-ea"/>
              </a:rPr>
              <a:t>服务；</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初始化</a:t>
            </a:r>
            <a:r>
              <a:rPr lang="en-US" altLang="zh-CN" sz="1600">
                <a:solidFill>
                  <a:srgbClr val="000000"/>
                </a:solidFill>
                <a:latin typeface="微软雅黑" panose="020B0503020204020204" charset="-122"/>
                <a:ea typeface="微软雅黑" panose="020B0503020204020204" charset="-122"/>
                <a:sym typeface="+mn-ea"/>
              </a:rPr>
              <a:t> OllamaEmbeddings </a:t>
            </a:r>
            <a:r>
              <a:rPr lang="zh-CN" altLang="en-US" sz="1600">
                <a:solidFill>
                  <a:srgbClr val="000000"/>
                </a:solidFill>
                <a:latin typeface="微软雅黑" panose="020B0503020204020204" charset="-122"/>
                <a:ea typeface="微软雅黑" panose="020B0503020204020204" charset="-122"/>
                <a:sym typeface="+mn-ea"/>
              </a:rPr>
              <a:t>实例；</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测试模型：调用</a:t>
            </a:r>
            <a:r>
              <a:rPr lang="en-US" altLang="zh-CN" sz="1600">
                <a:solidFill>
                  <a:srgbClr val="000000"/>
                </a:solidFill>
                <a:latin typeface="微软雅黑" panose="020B0503020204020204" charset="-122"/>
                <a:ea typeface="微软雅黑" panose="020B0503020204020204" charset="-122"/>
                <a:sym typeface="+mn-ea"/>
              </a:rPr>
              <a:t> embed_query("contract2025") </a:t>
            </a:r>
            <a:r>
              <a:rPr lang="zh-CN" altLang="en-US" sz="1600">
                <a:solidFill>
                  <a:srgbClr val="000000"/>
                </a:solidFill>
                <a:latin typeface="微软雅黑" panose="020B0503020204020204" charset="-122"/>
                <a:ea typeface="微软雅黑" panose="020B0503020204020204" charset="-122"/>
                <a:sym typeface="+mn-ea"/>
              </a:rPr>
              <a:t>生成向量；</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验证向量有效性（列表类型、非空、元素为</a:t>
            </a:r>
            <a:r>
              <a:rPr lang="en-US" altLang="zh-CN" sz="1600">
                <a:solidFill>
                  <a:srgbClr val="000000"/>
                </a:solidFill>
                <a:latin typeface="微软雅黑" panose="020B0503020204020204" charset="-122"/>
                <a:ea typeface="微软雅黑" panose="020B0503020204020204" charset="-122"/>
                <a:sym typeface="+mn-ea"/>
              </a:rPr>
              <a:t> float</a:t>
            </a:r>
            <a:r>
              <a:rPr lang="zh-CN" altLang="en-US" sz="1600">
                <a:solidFill>
                  <a:srgbClr val="000000"/>
                </a:solidFill>
                <a:latin typeface="微软雅黑" panose="020B0503020204020204" charset="-122"/>
                <a:ea typeface="微软雅黑" panose="020B0503020204020204" charset="-122"/>
                <a:sym typeface="+mn-ea"/>
              </a:rPr>
              <a:t>），更新</a:t>
            </a:r>
            <a:r>
              <a:rPr lang="en-US" altLang="zh-CN" sz="1600">
                <a:solidFill>
                  <a:srgbClr val="000000"/>
                </a:solidFill>
                <a:latin typeface="微软雅黑" panose="020B0503020204020204" charset="-122"/>
                <a:ea typeface="微软雅黑" panose="020B0503020204020204" charset="-122"/>
                <a:sym typeface="+mn-ea"/>
              </a:rPr>
              <a:t> self.vector_dim</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异常处理：初始化失败抛</a:t>
            </a:r>
            <a:r>
              <a:rPr lang="en-US" altLang="zh-CN" sz="1600">
                <a:solidFill>
                  <a:srgbClr val="000000"/>
                </a:solidFill>
                <a:latin typeface="微软雅黑" panose="020B0503020204020204" charset="-122"/>
                <a:ea typeface="微软雅黑" panose="020B0503020204020204" charset="-122"/>
                <a:sym typeface="+mn-ea"/>
              </a:rPr>
              <a:t> 500 </a:t>
            </a:r>
            <a:r>
              <a:rPr lang="zh-CN" altLang="en-US" sz="1600">
                <a:solidFill>
                  <a:srgbClr val="000000"/>
                </a:solidFill>
                <a:latin typeface="微软雅黑" panose="020B0503020204020204" charset="-122"/>
                <a:ea typeface="微软雅黑" panose="020B0503020204020204" charset="-122"/>
                <a:sym typeface="+mn-ea"/>
              </a:rPr>
              <a:t>错误，向量无效抛</a:t>
            </a:r>
            <a:r>
              <a:rPr lang="en-US" altLang="zh-CN" sz="1600">
                <a:solidFill>
                  <a:srgbClr val="000000"/>
                </a:solidFill>
                <a:latin typeface="微软雅黑" panose="020B0503020204020204" charset="-122"/>
                <a:ea typeface="微软雅黑" panose="020B0503020204020204" charset="-122"/>
                <a:sym typeface="+mn-ea"/>
              </a:rPr>
              <a:t> 503 </a:t>
            </a:r>
            <a:r>
              <a:rPr lang="zh-CN" altLang="en-US" sz="1600">
                <a:solidFill>
                  <a:srgbClr val="000000"/>
                </a:solidFill>
                <a:latin typeface="微软雅黑" panose="020B0503020204020204" charset="-122"/>
                <a:ea typeface="微软雅黑" panose="020B0503020204020204" charset="-122"/>
                <a:sym typeface="+mn-ea"/>
              </a:rPr>
              <a:t>错误。</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返回值</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OllamaEmbeddings </a:t>
            </a:r>
            <a:r>
              <a:rPr lang="zh-CN" altLang="en-US" sz="1600">
                <a:solidFill>
                  <a:srgbClr val="000000"/>
                </a:solidFill>
                <a:latin typeface="微软雅黑" panose="020B0503020204020204" charset="-122"/>
                <a:ea typeface="微软雅黑" panose="020B0503020204020204" charset="-122"/>
                <a:sym typeface="+mn-ea"/>
              </a:rPr>
              <a:t>实例（嵌入模型就绪）。</a:t>
            </a:r>
            <a:endParaRPr lang="zh-CN" altLang="en-US" sz="1600">
              <a:solidFill>
                <a:srgbClr val="000000"/>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287020" y="728980"/>
            <a:ext cx="11167110" cy="2078990"/>
          </a:xfrm>
          <a:prstGeom prst="rect">
            <a:avLst/>
          </a:prstGeom>
        </p:spPr>
        <p:txBody>
          <a:bodyPr wrap="square">
            <a:noAutofit/>
          </a:bodyPr>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3. </a:t>
            </a:r>
            <a:r>
              <a:rPr lang="zh-CN" altLang="en-US" sz="1600">
                <a:solidFill>
                  <a:srgbClr val="000000"/>
                </a:solidFill>
                <a:latin typeface="微软雅黑" panose="020B0503020204020204" charset="-122"/>
                <a:ea typeface="微软雅黑" panose="020B0503020204020204" charset="-122"/>
                <a:sym typeface="+mn-ea"/>
              </a:rPr>
              <a:t>初始化核心组件：</a:t>
            </a:r>
            <a:r>
              <a:rPr lang="en-US" altLang="zh-CN" sz="1600">
                <a:solidFill>
                  <a:srgbClr val="000000"/>
                </a:solidFill>
                <a:latin typeface="微软雅黑" panose="020B0503020204020204" charset="-122"/>
                <a:ea typeface="微软雅黑" panose="020B0503020204020204" charset="-122"/>
                <a:sym typeface="+mn-ea"/>
              </a:rPr>
              <a:t>_init_llm</a:t>
            </a:r>
            <a:endParaRPr lang="en-US" altLang="zh-CN"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功能职责</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创建</a:t>
            </a:r>
            <a:r>
              <a:rPr lang="en-US" altLang="zh-CN" sz="1600">
                <a:solidFill>
                  <a:srgbClr val="000000"/>
                </a:solidFill>
                <a:latin typeface="微软雅黑" panose="020B0503020204020204" charset="-122"/>
                <a:ea typeface="微软雅黑" panose="020B0503020204020204" charset="-122"/>
                <a:sym typeface="+mn-ea"/>
              </a:rPr>
              <a:t> Ollama LLM </a:t>
            </a:r>
            <a:r>
              <a:rPr lang="zh-CN" altLang="en-US" sz="1600">
                <a:solidFill>
                  <a:srgbClr val="000000"/>
                </a:solidFill>
                <a:latin typeface="微软雅黑" panose="020B0503020204020204" charset="-122"/>
                <a:ea typeface="微软雅黑" panose="020B0503020204020204" charset="-122"/>
                <a:sym typeface="+mn-ea"/>
              </a:rPr>
              <a:t>实例，验证模型连通性和响应正确性。</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内部逻辑</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初始化</a:t>
            </a:r>
            <a:r>
              <a:rPr lang="en-US" altLang="zh-CN" sz="1600">
                <a:solidFill>
                  <a:srgbClr val="000000"/>
                </a:solidFill>
                <a:latin typeface="微软雅黑" panose="020B0503020204020204" charset="-122"/>
                <a:ea typeface="微软雅黑" panose="020B0503020204020204" charset="-122"/>
                <a:sym typeface="+mn-ea"/>
              </a:rPr>
              <a:t> OllamaLLM</a:t>
            </a:r>
            <a:r>
              <a:rPr lang="zh-CN" altLang="en-US" sz="1600">
                <a:solidFill>
                  <a:srgbClr val="000000"/>
                </a:solidFill>
                <a:latin typeface="微软雅黑" panose="020B0503020204020204" charset="-122"/>
                <a:ea typeface="微软雅黑" panose="020B0503020204020204" charset="-122"/>
                <a:sym typeface="+mn-ea"/>
              </a:rPr>
              <a:t>（设置温度</a:t>
            </a:r>
            <a:r>
              <a:rPr lang="en-US" altLang="zh-CN" sz="1600">
                <a:solidFill>
                  <a:srgbClr val="000000"/>
                </a:solidFill>
                <a:latin typeface="微软雅黑" panose="020B0503020204020204" charset="-122"/>
                <a:ea typeface="微软雅黑" panose="020B0503020204020204" charset="-122"/>
                <a:sym typeface="+mn-ea"/>
              </a:rPr>
              <a:t>0.1</a:t>
            </a:r>
            <a:r>
              <a:rPr lang="zh-CN" altLang="en-US" sz="1600">
                <a:solidFill>
                  <a:srgbClr val="000000"/>
                </a:solidFill>
                <a:latin typeface="微软雅黑" panose="020B0503020204020204" charset="-122"/>
                <a:ea typeface="微软雅黑" panose="020B0503020204020204" charset="-122"/>
                <a:sym typeface="+mn-ea"/>
              </a:rPr>
              <a:t>、超时</a:t>
            </a:r>
            <a:r>
              <a:rPr lang="en-US" altLang="zh-CN" sz="1600">
                <a:solidFill>
                  <a:srgbClr val="000000"/>
                </a:solidFill>
                <a:latin typeface="微软雅黑" panose="020B0503020204020204" charset="-122"/>
                <a:ea typeface="微软雅黑" panose="020B0503020204020204" charset="-122"/>
                <a:sym typeface="+mn-ea"/>
              </a:rPr>
              <a:t>120s</a:t>
            </a:r>
            <a:r>
              <a:rPr lang="zh-CN" altLang="en-US" sz="1600">
                <a:solidFill>
                  <a:srgbClr val="000000"/>
                </a:solidFill>
                <a:latin typeface="微软雅黑" panose="020B0503020204020204" charset="-122"/>
                <a:ea typeface="微软雅黑" panose="020B0503020204020204" charset="-122"/>
                <a:sym typeface="+mn-ea"/>
              </a:rPr>
              <a:t>，低温度确保结果稳定）；</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测试模型：调用</a:t>
            </a:r>
            <a:r>
              <a:rPr lang="en-US" altLang="zh-CN" sz="1600">
                <a:solidFill>
                  <a:srgbClr val="000000"/>
                </a:solidFill>
                <a:latin typeface="微软雅黑" panose="020B0503020204020204" charset="-122"/>
                <a:ea typeface="微软雅黑" panose="020B0503020204020204" charset="-122"/>
                <a:sym typeface="+mn-ea"/>
              </a:rPr>
              <a:t> invoke("</a:t>
            </a:r>
            <a:r>
              <a:rPr lang="zh-CN" altLang="en-US" sz="1600">
                <a:solidFill>
                  <a:srgbClr val="000000"/>
                </a:solidFill>
                <a:latin typeface="微软雅黑" panose="020B0503020204020204" charset="-122"/>
                <a:ea typeface="微软雅黑" panose="020B0503020204020204" charset="-122"/>
                <a:sym typeface="+mn-ea"/>
              </a:rPr>
              <a:t>仅返回</a:t>
            </a:r>
            <a:r>
              <a:rPr lang="en-US" altLang="zh-CN" sz="1600">
                <a:solidFill>
                  <a:srgbClr val="000000"/>
                </a:solidFill>
                <a:latin typeface="微软雅黑" panose="020B0503020204020204" charset="-122"/>
                <a:ea typeface="微软雅黑" panose="020B0503020204020204" charset="-122"/>
                <a:sym typeface="+mn-ea"/>
              </a:rPr>
              <a:t>'pong'")</a:t>
            </a:r>
            <a:r>
              <a:rPr lang="zh-CN" altLang="en-US" sz="1600">
                <a:solidFill>
                  <a:srgbClr val="000000"/>
                </a:solidFill>
                <a:latin typeface="微软雅黑" panose="020B0503020204020204" charset="-122"/>
                <a:ea typeface="微软雅黑" panose="020B0503020204020204" charset="-122"/>
                <a:sym typeface="+mn-ea"/>
              </a:rPr>
              <a:t>，检查响应是否包含</a:t>
            </a:r>
            <a:r>
              <a:rPr lang="en-US" altLang="zh-CN" sz="1600">
                <a:solidFill>
                  <a:srgbClr val="000000"/>
                </a:solidFill>
                <a:latin typeface="微软雅黑" panose="020B0503020204020204" charset="-122"/>
                <a:ea typeface="微软雅黑" panose="020B0503020204020204" charset="-122"/>
                <a:sym typeface="+mn-ea"/>
              </a:rPr>
              <a:t>pong</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错误处理：</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连接拒绝：提示</a:t>
            </a:r>
            <a:r>
              <a:rPr lang="en-US" altLang="zh-CN" sz="1600">
                <a:solidFill>
                  <a:srgbClr val="000000"/>
                </a:solidFill>
                <a:latin typeface="微软雅黑" panose="020B0503020204020204" charset="-122"/>
                <a:ea typeface="微软雅黑" panose="020B0503020204020204" charset="-122"/>
                <a:sym typeface="+mn-ea"/>
              </a:rPr>
              <a:t> “Ollama </a:t>
            </a:r>
            <a:r>
              <a:rPr lang="zh-CN" altLang="en-US" sz="1600">
                <a:solidFill>
                  <a:srgbClr val="000000"/>
                </a:solidFill>
                <a:latin typeface="微软雅黑" panose="020B0503020204020204" charset="-122"/>
                <a:ea typeface="微软雅黑" panose="020B0503020204020204" charset="-122"/>
                <a:sym typeface="+mn-ea"/>
              </a:rPr>
              <a:t>服务未启动（需执行</a:t>
            </a:r>
            <a:r>
              <a:rPr lang="en-US" altLang="zh-CN" sz="1600">
                <a:solidFill>
                  <a:srgbClr val="000000"/>
                </a:solidFill>
                <a:latin typeface="微软雅黑" panose="020B0503020204020204" charset="-122"/>
                <a:ea typeface="微软雅黑" panose="020B0503020204020204" charset="-122"/>
                <a:sym typeface="+mn-ea"/>
              </a:rPr>
              <a:t>ollama serve</a:t>
            </a:r>
            <a:r>
              <a:rPr lang="zh-CN" altLang="en-US" sz="1600">
                <a:solidFill>
                  <a:srgbClr val="000000"/>
                </a:solidFill>
                <a:latin typeface="微软雅黑" panose="020B0503020204020204" charset="-122"/>
                <a:ea typeface="微软雅黑" panose="020B0503020204020204" charset="-122"/>
                <a:sym typeface="+mn-ea"/>
              </a:rPr>
              <a:t>）</a:t>
            </a:r>
            <a:r>
              <a:rPr lang="en-US" altLang="zh-CN" sz="1600">
                <a:solidFill>
                  <a:srgbClr val="000000"/>
                </a:solidFill>
                <a:latin typeface="微软雅黑" panose="020B0503020204020204" charset="-122"/>
                <a:ea typeface="微软雅黑" panose="020B0503020204020204" charset="-122"/>
                <a:sym typeface="+mn-ea"/>
              </a:rPr>
              <a:t>”</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模型不存在：提示</a:t>
            </a:r>
            <a:r>
              <a:rPr lang="en-US" altLang="zh-CN" sz="1600">
                <a:solidFill>
                  <a:srgbClr val="000000"/>
                </a:solidFill>
                <a:latin typeface="微软雅黑" panose="020B0503020204020204" charset="-122"/>
                <a:ea typeface="微软雅黑" panose="020B0503020204020204" charset="-122"/>
                <a:sym typeface="+mn-ea"/>
              </a:rPr>
              <a:t> “</a:t>
            </a:r>
            <a:r>
              <a:rPr lang="zh-CN" altLang="en-US" sz="1600">
                <a:solidFill>
                  <a:srgbClr val="000000"/>
                </a:solidFill>
                <a:latin typeface="微软雅黑" panose="020B0503020204020204" charset="-122"/>
                <a:ea typeface="微软雅黑" panose="020B0503020204020204" charset="-122"/>
                <a:sym typeface="+mn-ea"/>
              </a:rPr>
              <a:t>需执行</a:t>
            </a:r>
            <a:r>
              <a:rPr lang="en-US" altLang="zh-CN" sz="1600">
                <a:solidFill>
                  <a:srgbClr val="000000"/>
                </a:solidFill>
                <a:latin typeface="微软雅黑" panose="020B0503020204020204" charset="-122"/>
                <a:ea typeface="微软雅黑" panose="020B0503020204020204" charset="-122"/>
                <a:sym typeface="+mn-ea"/>
              </a:rPr>
              <a:t>ollama pull {</a:t>
            </a:r>
            <a:r>
              <a:rPr lang="zh-CN" altLang="en-US" sz="1600">
                <a:solidFill>
                  <a:srgbClr val="000000"/>
                </a:solidFill>
                <a:latin typeface="微软雅黑" panose="020B0503020204020204" charset="-122"/>
                <a:ea typeface="微软雅黑" panose="020B0503020204020204" charset="-122"/>
                <a:sym typeface="+mn-ea"/>
              </a:rPr>
              <a:t>模型名</a:t>
            </a:r>
            <a:r>
              <a:rPr lang="en-US" altLang="zh-CN" sz="1600">
                <a:solidFill>
                  <a:srgbClr val="000000"/>
                </a:solidFill>
                <a:latin typeface="微软雅黑" panose="020B0503020204020204" charset="-122"/>
                <a:ea typeface="微软雅黑" panose="020B0503020204020204" charset="-122"/>
                <a:sym typeface="+mn-ea"/>
              </a:rPr>
              <a:t>}”</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其他错误：直接抛</a:t>
            </a:r>
            <a:r>
              <a:rPr lang="en-US" altLang="zh-CN" sz="1600">
                <a:solidFill>
                  <a:srgbClr val="000000"/>
                </a:solidFill>
                <a:latin typeface="微软雅黑" panose="020B0503020204020204" charset="-122"/>
                <a:ea typeface="微软雅黑" panose="020B0503020204020204" charset="-122"/>
                <a:sym typeface="+mn-ea"/>
              </a:rPr>
              <a:t> 503 </a:t>
            </a:r>
            <a:r>
              <a:rPr lang="zh-CN" altLang="en-US" sz="1600">
                <a:solidFill>
                  <a:srgbClr val="000000"/>
                </a:solidFill>
                <a:latin typeface="微软雅黑" panose="020B0503020204020204" charset="-122"/>
                <a:ea typeface="微软雅黑" panose="020B0503020204020204" charset="-122"/>
                <a:sym typeface="+mn-ea"/>
              </a:rPr>
              <a:t>错误。</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返回值</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OllamaLLM </a:t>
            </a:r>
            <a:r>
              <a:rPr lang="zh-CN" altLang="en-US" sz="1600">
                <a:solidFill>
                  <a:srgbClr val="000000"/>
                </a:solidFill>
                <a:latin typeface="微软雅黑" panose="020B0503020204020204" charset="-122"/>
                <a:ea typeface="微软雅黑" panose="020B0503020204020204" charset="-122"/>
                <a:sym typeface="+mn-ea"/>
              </a:rPr>
              <a:t>实例（</a:t>
            </a:r>
            <a:r>
              <a:rPr lang="en-US" altLang="zh-CN" sz="1600">
                <a:solidFill>
                  <a:srgbClr val="000000"/>
                </a:solidFill>
                <a:latin typeface="微软雅黑" panose="020B0503020204020204" charset="-122"/>
                <a:ea typeface="微软雅黑" panose="020B0503020204020204" charset="-122"/>
                <a:sym typeface="+mn-ea"/>
              </a:rPr>
              <a:t>LLM </a:t>
            </a:r>
            <a:r>
              <a:rPr lang="zh-CN" altLang="en-US" sz="1600">
                <a:solidFill>
                  <a:srgbClr val="000000"/>
                </a:solidFill>
                <a:latin typeface="微软雅黑" panose="020B0503020204020204" charset="-122"/>
                <a:ea typeface="微软雅黑" panose="020B0503020204020204" charset="-122"/>
                <a:sym typeface="+mn-ea"/>
              </a:rPr>
              <a:t>就绪）。</a:t>
            </a:r>
            <a:endParaRPr lang="zh-CN" altLang="en-US" sz="1600">
              <a:solidFill>
                <a:srgbClr val="000000"/>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287020" y="728980"/>
            <a:ext cx="11167110" cy="2078990"/>
          </a:xfrm>
          <a:prstGeom prst="rect">
            <a:avLst/>
          </a:prstGeom>
        </p:spPr>
        <p:txBody>
          <a:bodyPr wrap="square">
            <a:noAutofit/>
          </a:bodyPr>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三、核心业务流程</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服务的核心能力是文档处理与向量入库，分为「单个文档处理」和「目录批量处理」两大场景，流程高度复用。</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场景</a:t>
            </a:r>
            <a:r>
              <a:rPr lang="en-US" altLang="zh-CN" sz="1600">
                <a:solidFill>
                  <a:srgbClr val="000000"/>
                </a:solidFill>
                <a:latin typeface="微软雅黑" panose="020B0503020204020204" charset="-122"/>
                <a:ea typeface="微软雅黑" panose="020B0503020204020204" charset="-122"/>
                <a:sym typeface="+mn-ea"/>
              </a:rPr>
              <a:t> 1</a:t>
            </a:r>
            <a:r>
              <a:rPr lang="zh-CN" altLang="en-US" sz="1600">
                <a:solidFill>
                  <a:srgbClr val="000000"/>
                </a:solidFill>
                <a:latin typeface="微软雅黑" panose="020B0503020204020204" charset="-122"/>
                <a:ea typeface="微软雅黑" panose="020B0503020204020204" charset="-122"/>
                <a:sym typeface="+mn-ea"/>
              </a:rPr>
              <a:t>：单个文档处理（</a:t>
            </a:r>
            <a:r>
              <a:rPr lang="en-US" altLang="zh-CN" sz="1600">
                <a:solidFill>
                  <a:srgbClr val="000000"/>
                </a:solidFill>
                <a:latin typeface="微软雅黑" panose="020B0503020204020204" charset="-122"/>
                <a:ea typeface="微软雅黑" panose="020B0503020204020204" charset="-122"/>
                <a:sym typeface="+mn-ea"/>
              </a:rPr>
              <a:t>process_single_document</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功能职责</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处理单个文档的完整链路：生成唯一</a:t>
            </a:r>
            <a:r>
              <a:rPr lang="en-US" altLang="zh-CN" sz="1600">
                <a:solidFill>
                  <a:srgbClr val="000000"/>
                </a:solidFill>
                <a:latin typeface="微软雅黑" panose="020B0503020204020204" charset="-122"/>
                <a:ea typeface="微软雅黑" panose="020B0503020204020204" charset="-122"/>
                <a:sym typeface="+mn-ea"/>
              </a:rPr>
              <a:t> ID</a:t>
            </a:r>
            <a:r>
              <a:rPr lang="en-US" altLang="en-US" sz="1600">
                <a:solidFill>
                  <a:srgbClr val="000000"/>
                </a:solidFill>
                <a:latin typeface="微软雅黑" panose="020B0503020204020204" charset="-122"/>
                <a:ea typeface="微软雅黑" panose="020B0503020204020204" charset="-122"/>
                <a:sym typeface="+mn-ea"/>
              </a:rPr>
              <a:t>→</a:t>
            </a:r>
            <a:r>
              <a:rPr lang="zh-CN" altLang="en-US" sz="1600">
                <a:solidFill>
                  <a:srgbClr val="000000"/>
                </a:solidFill>
                <a:latin typeface="微软雅黑" panose="020B0503020204020204" charset="-122"/>
                <a:ea typeface="微软雅黑" panose="020B0503020204020204" charset="-122"/>
                <a:sym typeface="+mn-ea"/>
              </a:rPr>
              <a:t>加载文档</a:t>
            </a:r>
            <a:r>
              <a:rPr lang="en-US" altLang="en-US" sz="1600">
                <a:solidFill>
                  <a:srgbClr val="000000"/>
                </a:solidFill>
                <a:latin typeface="微软雅黑" panose="020B0503020204020204" charset="-122"/>
                <a:ea typeface="微软雅黑" panose="020B0503020204020204" charset="-122"/>
                <a:sym typeface="+mn-ea"/>
              </a:rPr>
              <a:t>→</a:t>
            </a:r>
            <a:r>
              <a:rPr lang="zh-CN" altLang="en-US" sz="1600">
                <a:solidFill>
                  <a:srgbClr val="000000"/>
                </a:solidFill>
                <a:latin typeface="微软雅黑" panose="020B0503020204020204" charset="-122"/>
                <a:ea typeface="微软雅黑" panose="020B0503020204020204" charset="-122"/>
                <a:sym typeface="+mn-ea"/>
              </a:rPr>
              <a:t>分片</a:t>
            </a:r>
            <a:r>
              <a:rPr lang="en-US" altLang="en-US" sz="1600">
                <a:solidFill>
                  <a:srgbClr val="000000"/>
                </a:solidFill>
                <a:latin typeface="微软雅黑" panose="020B0503020204020204" charset="-122"/>
                <a:ea typeface="微软雅黑" panose="020B0503020204020204" charset="-122"/>
                <a:sym typeface="+mn-ea"/>
              </a:rPr>
              <a:t>→</a:t>
            </a:r>
            <a:r>
              <a:rPr lang="zh-CN" altLang="en-US" sz="1600">
                <a:solidFill>
                  <a:srgbClr val="000000"/>
                </a:solidFill>
                <a:latin typeface="微软雅黑" panose="020B0503020204020204" charset="-122"/>
                <a:ea typeface="微软雅黑" panose="020B0503020204020204" charset="-122"/>
                <a:sym typeface="+mn-ea"/>
              </a:rPr>
              <a:t>元数据处理</a:t>
            </a:r>
            <a:r>
              <a:rPr lang="en-US" altLang="en-US" sz="1600">
                <a:solidFill>
                  <a:srgbClr val="000000"/>
                </a:solidFill>
                <a:latin typeface="微软雅黑" panose="020B0503020204020204" charset="-122"/>
                <a:ea typeface="微软雅黑" panose="020B0503020204020204" charset="-122"/>
                <a:sym typeface="+mn-ea"/>
              </a:rPr>
              <a:t>→</a:t>
            </a:r>
            <a:r>
              <a:rPr lang="zh-CN" altLang="en-US" sz="1600">
                <a:solidFill>
                  <a:srgbClr val="000000"/>
                </a:solidFill>
                <a:latin typeface="微软雅黑" panose="020B0503020204020204" charset="-122"/>
                <a:ea typeface="微软雅黑" panose="020B0503020204020204" charset="-122"/>
                <a:sym typeface="+mn-ea"/>
              </a:rPr>
              <a:t>向量入库，返回处理结果。</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参数说明</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p:txBody>
      </p:sp>
      <p:graphicFrame>
        <p:nvGraphicFramePr>
          <p:cNvPr id="2" name="表格 1"/>
          <p:cNvGraphicFramePr/>
          <p:nvPr>
            <p:custDataLst>
              <p:tags r:id="rId2"/>
            </p:custDataLst>
          </p:nvPr>
        </p:nvGraphicFramePr>
        <p:xfrm>
          <a:off x="287020" y="3813175"/>
          <a:ext cx="10422255" cy="2688590"/>
        </p:xfrm>
        <a:graphic>
          <a:graphicData uri="http://schemas.openxmlformats.org/drawingml/2006/table">
            <a:tbl>
              <a:tblPr firstRow="1" bandRow="1">
                <a:tableStyleId>{5C22544A-7EE6-4342-B048-85BDC9FD1C3A}</a:tableStyleId>
              </a:tblPr>
              <a:tblGrid>
                <a:gridCol w="3474085"/>
                <a:gridCol w="2216150"/>
                <a:gridCol w="4732020"/>
              </a:tblGrid>
              <a:tr h="582930">
                <a:tc>
                  <a:txBody>
                    <a:bodyPr/>
                    <a:p>
                      <a:pPr>
                        <a:buNone/>
                      </a:pPr>
                      <a:r>
                        <a:rPr lang="zh-CN" altLang="en-US"/>
                        <a:t>参数名</a:t>
                      </a:r>
                      <a:endParaRPr lang="zh-CN" altLang="en-US"/>
                    </a:p>
                  </a:txBody>
                  <a:tcPr/>
                </a:tc>
                <a:tc>
                  <a:txBody>
                    <a:bodyPr/>
                    <a:p>
                      <a:pPr>
                        <a:buNone/>
                      </a:pPr>
                      <a:r>
                        <a:rPr lang="zh-CN" altLang="en-US"/>
                        <a:t>类型</a:t>
                      </a:r>
                      <a:endParaRPr lang="zh-CN" altLang="en-US"/>
                    </a:p>
                  </a:txBody>
                  <a:tcPr/>
                </a:tc>
                <a:tc>
                  <a:txBody>
                    <a:bodyPr/>
                    <a:p>
                      <a:pPr>
                        <a:buNone/>
                      </a:pPr>
                      <a:r>
                        <a:rPr lang="zh-CN" altLang="en-US"/>
                        <a:t>含义</a:t>
                      </a:r>
                      <a:endParaRPr lang="zh-CN" altLang="en-US"/>
                    </a:p>
                  </a:txBody>
                  <a:tcPr/>
                </a:tc>
              </a:tr>
              <a:tr h="1191260">
                <a:tc>
                  <a:txBody>
                    <a:bodyPr/>
                    <a:p>
                      <a:pPr>
                        <a:buNone/>
                      </a:pPr>
                      <a:r>
                        <a:rPr lang="en-US" altLang="en-US"/>
                        <a:t>doc_path</a:t>
                      </a:r>
                      <a:endParaRPr lang="en-US" altLang="en-US"/>
                    </a:p>
                  </a:txBody>
                  <a:tcPr/>
                </a:tc>
                <a:tc>
                  <a:txBody>
                    <a:bodyPr/>
                    <a:p>
                      <a:pPr>
                        <a:buNone/>
                      </a:pPr>
                      <a:r>
                        <a:rPr lang="en-US" altLang="en-US"/>
                        <a:t>str</a:t>
                      </a:r>
                      <a:endParaRPr lang="en-US" altLang="en-US"/>
                    </a:p>
                  </a:txBody>
                  <a:tcPr/>
                </a:tc>
                <a:tc>
                  <a:txBody>
                    <a:bodyPr/>
                    <a:p>
                      <a:pPr>
                        <a:buNone/>
                      </a:pPr>
                      <a:r>
                        <a:rPr lang="zh-CN" altLang="en-US"/>
                        <a:t>文档绝对</a:t>
                      </a:r>
                      <a:r>
                        <a:rPr lang="en-US" altLang="zh-CN"/>
                        <a:t> / </a:t>
                      </a:r>
                      <a:r>
                        <a:rPr lang="zh-CN" altLang="en-US"/>
                        <a:t>相对路径（如</a:t>
                      </a:r>
                      <a:r>
                        <a:rPr lang="en-US" altLang="zh-CN"/>
                        <a:t>./docs/contract/xxx.docx</a:t>
                      </a:r>
                      <a:r>
                        <a:rPr lang="zh-CN" altLang="en-US"/>
                        <a:t>）</a:t>
                      </a:r>
                      <a:endParaRPr lang="en-US" altLang="zh-CN"/>
                    </a:p>
                    <a:p>
                      <a:pPr>
                        <a:buNone/>
                      </a:pPr>
                      <a:endParaRPr lang="en-US" altLang="zh-CN"/>
                    </a:p>
                  </a:txBody>
                  <a:tcPr/>
                </a:tc>
              </a:tr>
              <a:tr h="914400">
                <a:tc>
                  <a:txBody>
                    <a:bodyPr/>
                    <a:p>
                      <a:pPr>
                        <a:buNone/>
                      </a:pPr>
                      <a:r>
                        <a:rPr lang="en-US" altLang="en-US"/>
                        <a:t>file_id</a:t>
                      </a:r>
                      <a:endParaRPr lang="en-US" altLang="en-US"/>
                    </a:p>
                  </a:txBody>
                  <a:tcPr/>
                </a:tc>
                <a:tc>
                  <a:txBody>
                    <a:bodyPr/>
                    <a:p>
                      <a:pPr>
                        <a:buNone/>
                      </a:pPr>
                      <a:r>
                        <a:rPr lang="en-US" altLang="en-US"/>
                        <a:t>Optional[str]</a:t>
                      </a:r>
                      <a:endParaRPr lang="en-US" altLang="en-US"/>
                    </a:p>
                  </a:txBody>
                  <a:tcPr/>
                </a:tc>
                <a:tc>
                  <a:txBody>
                    <a:bodyPr/>
                    <a:p>
                      <a:pPr>
                        <a:buNone/>
                      </a:pPr>
                      <a:r>
                        <a:rPr lang="zh-CN" altLang="en-US"/>
                        <a:t>文档唯一标识（可选，未提供则自动生成</a:t>
                      </a:r>
                      <a:r>
                        <a:rPr lang="en-US" altLang="zh-CN"/>
                        <a:t>uuid4</a:t>
                      </a:r>
                      <a:r>
                        <a:rPr lang="zh-CN" altLang="en-US"/>
                        <a:t>）</a:t>
                      </a:r>
                      <a:endParaRPr lang="en-US" altLang="zh-CN"/>
                    </a:p>
                    <a:p>
                      <a:pPr>
                        <a:buNone/>
                      </a:pPr>
                      <a:endParaRPr lang="en-US" altLang="zh-CN"/>
                    </a:p>
                  </a:txBody>
                  <a:tcPr/>
                </a:tc>
              </a:tr>
            </a:tbl>
          </a:graphicData>
        </a:graphic>
      </p:graphicFrame>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custDataLst>
              <p:tags r:id="rId1"/>
            </p:custDataLst>
          </p:nvPr>
        </p:nvSpPr>
        <p:spPr>
          <a:xfrm>
            <a:off x="636849" y="1044267"/>
            <a:ext cx="153207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90000"/>
          </a:bodyPr>
          <a:lstStyle/>
          <a:p>
            <a:pPr algn="ct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文档加载</a:t>
            </a:r>
            <a:endParaRPr lang="en-US" altLang="zh-CN" sz="12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Document Loaders</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 name="圆角矩形 2"/>
          <p:cNvSpPr/>
          <p:nvPr>
            <p:custDataLst>
              <p:tags r:id="rId2"/>
            </p:custDataLst>
          </p:nvPr>
        </p:nvSpPr>
        <p:spPr>
          <a:xfrm>
            <a:off x="2865321" y="104426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文本分割</a:t>
            </a:r>
            <a:br>
              <a:rPr lang="en-US" altLang="zh-CN" sz="1200" b="1" dirty="0">
                <a:solidFill>
                  <a:schemeClr val="bg1"/>
                </a:solidFill>
                <a:latin typeface="微软雅黑" panose="020B0503020204020204" charset="-122"/>
                <a:ea typeface="微软雅黑" panose="020B0503020204020204" charset="-122"/>
                <a:cs typeface="微软雅黑" panose="020B0503020204020204" charset="-122"/>
              </a:rPr>
            </a:b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Text Splitters</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圆角矩形 4"/>
          <p:cNvSpPr/>
          <p:nvPr>
            <p:custDataLst>
              <p:tags r:id="rId3"/>
            </p:custDataLst>
          </p:nvPr>
        </p:nvSpPr>
        <p:spPr>
          <a:xfrm>
            <a:off x="4900013" y="104426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文本向量化</a:t>
            </a:r>
            <a:br>
              <a:rPr lang="en-US" altLang="zh-CN" sz="1200" b="1" dirty="0">
                <a:solidFill>
                  <a:schemeClr val="bg1"/>
                </a:solidFill>
                <a:latin typeface="微软雅黑" panose="020B0503020204020204" charset="-122"/>
                <a:ea typeface="微软雅黑" panose="020B0503020204020204" charset="-122"/>
                <a:cs typeface="微软雅黑" panose="020B0503020204020204" charset="-122"/>
              </a:rPr>
            </a:b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Embedding Models</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圆角矩形 5"/>
          <p:cNvSpPr/>
          <p:nvPr>
            <p:custDataLst>
              <p:tags r:id="rId4"/>
            </p:custDataLst>
          </p:nvPr>
        </p:nvSpPr>
        <p:spPr>
          <a:xfrm>
            <a:off x="7029434" y="105823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向量存储</a:t>
            </a:r>
            <a:br>
              <a:rPr lang="en-US" altLang="zh-CN" sz="1200" b="1" dirty="0">
                <a:solidFill>
                  <a:schemeClr val="bg1"/>
                </a:solidFill>
                <a:latin typeface="微软雅黑" panose="020B0503020204020204" charset="-122"/>
                <a:ea typeface="微软雅黑" panose="020B0503020204020204" charset="-122"/>
                <a:cs typeface="微软雅黑" panose="020B0503020204020204" charset="-122"/>
              </a:rPr>
            </a:br>
            <a:r>
              <a:rPr lang="en-US" altLang="zh-CN" sz="1200" b="1" dirty="0">
                <a:solidFill>
                  <a:schemeClr val="bg1"/>
                </a:solidFill>
                <a:latin typeface="微软雅黑" panose="020B0503020204020204" charset="-122"/>
                <a:ea typeface="微软雅黑" panose="020B0503020204020204" charset="-122"/>
                <a:cs typeface="微软雅黑" panose="020B0503020204020204" charset="-122"/>
              </a:rPr>
              <a:t>Vector Stores</a:t>
            </a:r>
            <a:endParaRPr lang="en-US" altLang="zh-CN" sz="1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 name="圆角矩形 6"/>
          <p:cNvSpPr/>
          <p:nvPr>
            <p:custDataLst>
              <p:tags r:id="rId5"/>
            </p:custDataLst>
          </p:nvPr>
        </p:nvSpPr>
        <p:spPr>
          <a:xfrm>
            <a:off x="636849" y="2144620"/>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用户查询</a:t>
            </a:r>
            <a:endParaRPr lang="zh-CN" altLang="en-US" sz="1200" dirty="0">
              <a:solidFill>
                <a:schemeClr val="bg1"/>
              </a:solidFill>
              <a:latin typeface="微软雅黑" panose="020B0503020204020204" charset="-122"/>
              <a:ea typeface="微软雅黑" panose="020B0503020204020204" charset="-122"/>
            </a:endParaRPr>
          </a:p>
        </p:txBody>
      </p:sp>
      <p:sp>
        <p:nvSpPr>
          <p:cNvPr id="8" name="圆角矩形 7"/>
          <p:cNvSpPr/>
          <p:nvPr>
            <p:custDataLst>
              <p:tags r:id="rId6"/>
            </p:custDataLst>
          </p:nvPr>
        </p:nvSpPr>
        <p:spPr>
          <a:xfrm>
            <a:off x="3212052" y="2144620"/>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查询向量化</a:t>
            </a:r>
            <a:endParaRPr lang="zh-CN" altLang="en-US" sz="1200" dirty="0">
              <a:solidFill>
                <a:schemeClr val="bg1"/>
              </a:solidFill>
              <a:latin typeface="微软雅黑" panose="020B0503020204020204" charset="-122"/>
              <a:ea typeface="微软雅黑" panose="020B0503020204020204" charset="-122"/>
            </a:endParaRPr>
          </a:p>
        </p:txBody>
      </p:sp>
      <p:sp>
        <p:nvSpPr>
          <p:cNvPr id="9" name="圆角矩形 8"/>
          <p:cNvSpPr/>
          <p:nvPr>
            <p:custDataLst>
              <p:tags r:id="rId7"/>
            </p:custDataLst>
          </p:nvPr>
        </p:nvSpPr>
        <p:spPr>
          <a:xfrm>
            <a:off x="7029434" y="2144112"/>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向量相似度检索</a:t>
            </a:r>
            <a:endParaRPr lang="zh-CN" altLang="en-US" sz="1200" dirty="0">
              <a:solidFill>
                <a:schemeClr val="bg1"/>
              </a:solidFill>
              <a:latin typeface="微软雅黑" panose="020B0503020204020204" charset="-122"/>
              <a:ea typeface="微软雅黑" panose="020B0503020204020204" charset="-122"/>
            </a:endParaRPr>
          </a:p>
        </p:txBody>
      </p:sp>
      <p:cxnSp>
        <p:nvCxnSpPr>
          <p:cNvPr id="11" name="直接箭头连接符 10"/>
          <p:cNvCxnSpPr/>
          <p:nvPr>
            <p:custDataLst>
              <p:tags r:id="rId8"/>
            </p:custDataLst>
          </p:nvPr>
        </p:nvCxnSpPr>
        <p:spPr>
          <a:xfrm>
            <a:off x="4651409" y="2435162"/>
            <a:ext cx="2276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custDataLst>
              <p:tags r:id="rId9"/>
            </p:custDataLst>
          </p:nvPr>
        </p:nvCxnSpPr>
        <p:spPr>
          <a:xfrm>
            <a:off x="7698724" y="171571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custDataLst>
              <p:tags r:id="rId10"/>
            </p:custDataLst>
          </p:nvPr>
        </p:nvSpPr>
        <p:spPr>
          <a:xfrm>
            <a:off x="7029434" y="3106957"/>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检索到相关文本片段</a:t>
            </a:r>
            <a:endParaRPr lang="zh-CN" altLang="en-US" sz="1200" dirty="0">
              <a:solidFill>
                <a:schemeClr val="bg1"/>
              </a:solidFill>
              <a:latin typeface="微软雅黑" panose="020B0503020204020204" charset="-122"/>
              <a:ea typeface="微软雅黑" panose="020B0503020204020204" charset="-122"/>
            </a:endParaRPr>
          </a:p>
        </p:txBody>
      </p:sp>
      <p:sp>
        <p:nvSpPr>
          <p:cNvPr id="16" name="圆角矩形 15"/>
          <p:cNvSpPr/>
          <p:nvPr>
            <p:custDataLst>
              <p:tags r:id="rId11"/>
            </p:custDataLst>
          </p:nvPr>
        </p:nvSpPr>
        <p:spPr>
          <a:xfrm>
            <a:off x="7029434" y="3998144"/>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组合提示词</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Prompt Template</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7" name="圆角矩形 16"/>
          <p:cNvSpPr/>
          <p:nvPr>
            <p:custDataLst>
              <p:tags r:id="rId12"/>
            </p:custDataLst>
          </p:nvPr>
        </p:nvSpPr>
        <p:spPr>
          <a:xfrm>
            <a:off x="7029434" y="4931241"/>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LLM</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生成最终答案</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8" name="圆角矩形 17"/>
          <p:cNvSpPr/>
          <p:nvPr>
            <p:custDataLst>
              <p:tags r:id="rId13"/>
            </p:custDataLst>
          </p:nvPr>
        </p:nvSpPr>
        <p:spPr>
          <a:xfrm>
            <a:off x="7029434" y="5878308"/>
            <a:ext cx="1338294" cy="58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bg1"/>
                </a:solidFill>
                <a:latin typeface="微软雅黑" panose="020B0503020204020204" charset="-122"/>
                <a:ea typeface="微软雅黑" panose="020B0503020204020204" charset="-122"/>
              </a:rPr>
              <a:t>输出答案</a:t>
            </a:r>
            <a:endParaRPr lang="zh-CN" altLang="en-US" sz="1200" dirty="0">
              <a:solidFill>
                <a:schemeClr val="bg1"/>
              </a:solidFill>
              <a:latin typeface="微软雅黑" panose="020B0503020204020204" charset="-122"/>
              <a:ea typeface="微软雅黑" panose="020B0503020204020204" charset="-122"/>
            </a:endParaRPr>
          </a:p>
        </p:txBody>
      </p:sp>
      <p:cxnSp>
        <p:nvCxnSpPr>
          <p:cNvPr id="21" name="直接箭头连接符 20"/>
          <p:cNvCxnSpPr/>
          <p:nvPr>
            <p:custDataLst>
              <p:tags r:id="rId14"/>
            </p:custDataLst>
          </p:nvPr>
        </p:nvCxnSpPr>
        <p:spPr>
          <a:xfrm>
            <a:off x="2275462" y="2435162"/>
            <a:ext cx="636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15"/>
            </p:custDataLst>
          </p:nvPr>
        </p:nvCxnSpPr>
        <p:spPr>
          <a:xfrm>
            <a:off x="7698724" y="2748859"/>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16"/>
            </p:custDataLst>
          </p:nvPr>
        </p:nvCxnSpPr>
        <p:spPr>
          <a:xfrm>
            <a:off x="7698724" y="3640399"/>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17"/>
            </p:custDataLst>
          </p:nvPr>
        </p:nvCxnSpPr>
        <p:spPr>
          <a:xfrm>
            <a:off x="7698724" y="457956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custDataLst>
              <p:tags r:id="rId18"/>
            </p:custDataLst>
          </p:nvPr>
        </p:nvCxnSpPr>
        <p:spPr>
          <a:xfrm>
            <a:off x="7698724" y="5513014"/>
            <a:ext cx="0" cy="35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标题 24"/>
          <p:cNvSpPr>
            <a:spLocks noGrp="1"/>
          </p:cNvSpPr>
          <p:nvPr>
            <p:ph type="title"/>
            <p:custDataLst>
              <p:tags r:id="rId19"/>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Langchain </a:t>
            </a:r>
            <a:r>
              <a:rPr lang="zh-CN" altLang="en-US" sz="2800">
                <a:sym typeface="+mn-ea"/>
              </a:rPr>
              <a:t>rag </a:t>
            </a:r>
            <a:r>
              <a:rPr lang="zh-CN" altLang="en-US" sz="2800">
                <a:sym typeface="+mn-ea"/>
              </a:rPr>
              <a:t>实现</a:t>
            </a:r>
            <a:endParaRPr lang="zh-CN" altLang="en-US" sz="2800">
              <a:sym typeface="+mn-ea"/>
            </a:endParaRPr>
          </a:p>
        </p:txBody>
      </p:sp>
      <p:cxnSp>
        <p:nvCxnSpPr>
          <p:cNvPr id="4" name="直接箭头连接符 3"/>
          <p:cNvCxnSpPr/>
          <p:nvPr/>
        </p:nvCxnSpPr>
        <p:spPr>
          <a:xfrm>
            <a:off x="2276475" y="1329690"/>
            <a:ext cx="48069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a:off x="4311650" y="1332230"/>
            <a:ext cx="48069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6447790" y="1327150"/>
            <a:ext cx="48069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0"/>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57835" y="728980"/>
            <a:ext cx="11167110" cy="3748405"/>
          </a:xfrm>
          <a:prstGeom prst="rect">
            <a:avLst/>
          </a:prstGeom>
        </p:spPr>
        <p:txBody>
          <a:bodyPr wrap="square">
            <a:noAutofit/>
          </a:bodyPr>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2.</a:t>
            </a:r>
            <a:r>
              <a:rPr lang="zh-CN" altLang="en-US" sz="1600">
                <a:solidFill>
                  <a:srgbClr val="000000"/>
                </a:solidFill>
                <a:latin typeface="微软雅黑" panose="020B0503020204020204" charset="-122"/>
                <a:ea typeface="微软雅黑" panose="020B0503020204020204" charset="-122"/>
                <a:sym typeface="+mn-ea"/>
              </a:rPr>
              <a:t>文档分片（</a:t>
            </a:r>
            <a:r>
              <a:rPr lang="en-US" altLang="zh-CN" sz="1600">
                <a:solidFill>
                  <a:srgbClr val="000000"/>
                </a:solidFill>
                <a:latin typeface="微软雅黑" panose="020B0503020204020204" charset="-122"/>
                <a:ea typeface="微软雅黑" panose="020B0503020204020204" charset="-122"/>
                <a:sym typeface="+mn-ea"/>
              </a:rPr>
              <a:t>_split_document</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功能：将长文档按语义拆分（避免单分片过长导致向量丢失信息），过滤短分片；</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参数：</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核心配置：</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chunk_size=800</a:t>
            </a:r>
            <a:r>
              <a:rPr lang="zh-CN" altLang="en-US" sz="1600">
                <a:solidFill>
                  <a:srgbClr val="000000"/>
                </a:solidFill>
                <a:latin typeface="微软雅黑" panose="020B0503020204020204" charset="-122"/>
                <a:ea typeface="微软雅黑" panose="020B0503020204020204" charset="-122"/>
                <a:sym typeface="+mn-ea"/>
              </a:rPr>
              <a:t>：每个分片最大字符数；</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chunk_overlap=100</a:t>
            </a:r>
            <a:r>
              <a:rPr lang="zh-CN" altLang="en-US" sz="1600">
                <a:solidFill>
                  <a:srgbClr val="000000"/>
                </a:solidFill>
                <a:latin typeface="微软雅黑" panose="020B0503020204020204" charset="-122"/>
                <a:ea typeface="微软雅黑" panose="020B0503020204020204" charset="-122"/>
                <a:sym typeface="+mn-ea"/>
              </a:rPr>
              <a:t>：分片间重叠字符数（保持上下文连续）；</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separators=["\n## ", "\n### ", "\n\n", ...]</a:t>
            </a:r>
            <a:r>
              <a:rPr lang="zh-CN" altLang="en-US" sz="1600">
                <a:solidFill>
                  <a:srgbClr val="000000"/>
                </a:solidFill>
                <a:latin typeface="微软雅黑" panose="020B0503020204020204" charset="-122"/>
                <a:ea typeface="微软雅黑" panose="020B0503020204020204" charset="-122"/>
                <a:sym typeface="+mn-ea"/>
              </a:rPr>
              <a:t>：优先按标题、段落分隔，确保语义完整；</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过滤逻辑：仅保留</a:t>
            </a:r>
            <a:r>
              <a:rPr lang="en-US" altLang="zh-CN" sz="1600">
                <a:solidFill>
                  <a:srgbClr val="000000"/>
                </a:solidFill>
                <a:latin typeface="微软雅黑" panose="020B0503020204020204" charset="-122"/>
                <a:ea typeface="微软雅黑" panose="020B0503020204020204" charset="-122"/>
                <a:sym typeface="+mn-ea"/>
              </a:rPr>
              <a:t>page_content.strip()≥100 </a:t>
            </a:r>
            <a:r>
              <a:rPr lang="zh-CN" altLang="en-US" sz="1600">
                <a:solidFill>
                  <a:srgbClr val="000000"/>
                </a:solidFill>
                <a:latin typeface="微软雅黑" panose="020B0503020204020204" charset="-122"/>
                <a:ea typeface="微软雅黑" panose="020B0503020204020204" charset="-122"/>
                <a:sym typeface="+mn-ea"/>
              </a:rPr>
              <a:t>字符的分片（避免无意义短文本）；</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输出：</a:t>
            </a:r>
            <a:r>
              <a:rPr lang="en-US" altLang="zh-CN" sz="1600">
                <a:solidFill>
                  <a:srgbClr val="000000"/>
                </a:solidFill>
                <a:latin typeface="微软雅黑" panose="020B0503020204020204" charset="-122"/>
                <a:ea typeface="微软雅黑" panose="020B0503020204020204" charset="-122"/>
                <a:sym typeface="+mn-ea"/>
              </a:rPr>
              <a:t>List[Document]</a:t>
            </a:r>
            <a:r>
              <a:rPr lang="zh-CN" altLang="en-US" sz="1600">
                <a:solidFill>
                  <a:srgbClr val="000000"/>
                </a:solidFill>
                <a:latin typeface="微软雅黑" panose="020B0503020204020204" charset="-122"/>
                <a:ea typeface="微软雅黑" panose="020B0503020204020204" charset="-122"/>
                <a:sym typeface="+mn-ea"/>
              </a:rPr>
              <a:t>（有效分片列表）。</a:t>
            </a:r>
            <a:endParaRPr lang="zh-CN" altLang="en-US" sz="1600">
              <a:solidFill>
                <a:srgbClr val="000000"/>
              </a:solidFill>
              <a:latin typeface="微软雅黑" panose="020B0503020204020204" charset="-122"/>
              <a:ea typeface="微软雅黑" panose="020B0503020204020204" charset="-122"/>
              <a:sym typeface="+mn-ea"/>
            </a:endParaRPr>
          </a:p>
        </p:txBody>
      </p:sp>
      <p:graphicFrame>
        <p:nvGraphicFramePr>
          <p:cNvPr id="2" name="表格 1"/>
          <p:cNvGraphicFramePr/>
          <p:nvPr>
            <p:custDataLst>
              <p:tags r:id="rId2"/>
            </p:custDataLst>
          </p:nvPr>
        </p:nvGraphicFramePr>
        <p:xfrm>
          <a:off x="457835" y="2158365"/>
          <a:ext cx="10911840" cy="1762125"/>
        </p:xfrm>
        <a:graphic>
          <a:graphicData uri="http://schemas.openxmlformats.org/drawingml/2006/table">
            <a:tbl>
              <a:tblPr firstRow="1" bandRow="1">
                <a:tableStyleId>{5C22544A-7EE6-4342-B048-85BDC9FD1C3A}</a:tableStyleId>
              </a:tblPr>
              <a:tblGrid>
                <a:gridCol w="2922905"/>
                <a:gridCol w="4351655"/>
                <a:gridCol w="3637280"/>
              </a:tblGrid>
              <a:tr h="481965">
                <a:tc>
                  <a:txBody>
                    <a:bodyPr/>
                    <a:p>
                      <a:pPr>
                        <a:buNone/>
                      </a:pPr>
                      <a:r>
                        <a:rPr lang="zh-CN" altLang="en-US"/>
                        <a:t>参数名</a:t>
                      </a:r>
                      <a:endParaRPr lang="zh-CN" altLang="en-US"/>
                    </a:p>
                  </a:txBody>
                  <a:tcPr/>
                </a:tc>
                <a:tc>
                  <a:txBody>
                    <a:bodyPr/>
                    <a:p>
                      <a:pPr>
                        <a:buNone/>
                      </a:pPr>
                      <a:r>
                        <a:rPr lang="zh-CN" altLang="en-US"/>
                        <a:t>类型</a:t>
                      </a:r>
                      <a:endParaRPr lang="zh-CN" altLang="en-US"/>
                    </a:p>
                  </a:txBody>
                  <a:tcPr/>
                </a:tc>
                <a:tc>
                  <a:txBody>
                    <a:bodyPr/>
                    <a:p>
                      <a:pPr>
                        <a:buNone/>
                      </a:pPr>
                      <a:r>
                        <a:rPr lang="zh-CN" altLang="en-US"/>
                        <a:t>含义</a:t>
                      </a:r>
                      <a:endParaRPr lang="zh-CN" altLang="en-US"/>
                    </a:p>
                  </a:txBody>
                  <a:tcPr/>
                </a:tc>
              </a:tr>
              <a:tr h="640080">
                <a:tc>
                  <a:txBody>
                    <a:bodyPr/>
                    <a:p>
                      <a:pPr>
                        <a:buNone/>
                      </a:pPr>
                      <a:r>
                        <a:rPr lang="en-US" altLang="en-US"/>
                        <a:t>docs</a:t>
                      </a:r>
                      <a:endParaRPr lang="en-US" altLang="en-US"/>
                    </a:p>
                  </a:txBody>
                  <a:tcPr/>
                </a:tc>
                <a:tc>
                  <a:txBody>
                    <a:bodyPr/>
                    <a:p>
                      <a:pPr>
                        <a:buNone/>
                      </a:pPr>
                      <a:r>
                        <a:rPr lang="en-US" altLang="en-US"/>
                        <a:t>List[Document]</a:t>
                      </a:r>
                      <a:endParaRPr lang="en-US" altLang="en-US"/>
                    </a:p>
                  </a:txBody>
                  <a:tcPr/>
                </a:tc>
                <a:tc>
                  <a:txBody>
                    <a:bodyPr/>
                    <a:p>
                      <a:pPr>
                        <a:buNone/>
                      </a:pPr>
                      <a:r>
                        <a:rPr lang="zh-CN" altLang="en-US"/>
                        <a:t>加载后的</a:t>
                      </a:r>
                      <a:r>
                        <a:rPr lang="en-US" altLang="zh-CN"/>
                        <a:t> Document </a:t>
                      </a:r>
                      <a:r>
                        <a:rPr lang="zh-CN" altLang="en-US"/>
                        <a:t>列表</a:t>
                      </a:r>
                      <a:endParaRPr lang="en-US" altLang="zh-CN"/>
                    </a:p>
                    <a:p>
                      <a:pPr>
                        <a:buNone/>
                      </a:pPr>
                      <a:endParaRPr lang="en-US" altLang="zh-CN"/>
                    </a:p>
                  </a:txBody>
                  <a:tcPr/>
                </a:tc>
              </a:tr>
              <a:tr h="640080">
                <a:tc>
                  <a:txBody>
                    <a:bodyPr/>
                    <a:p>
                      <a:pPr>
                        <a:buNone/>
                      </a:pPr>
                      <a:r>
                        <a:rPr lang="en-US" altLang="en-US"/>
                        <a:t>doc_path</a:t>
                      </a:r>
                      <a:endParaRPr lang="en-US" altLang="en-US"/>
                    </a:p>
                  </a:txBody>
                  <a:tcPr/>
                </a:tc>
                <a:tc>
                  <a:txBody>
                    <a:bodyPr/>
                    <a:p>
                      <a:pPr>
                        <a:buNone/>
                      </a:pPr>
                      <a:r>
                        <a:rPr lang="en-US" altLang="en-US"/>
                        <a:t>str</a:t>
                      </a:r>
                      <a:endParaRPr lang="en-US" altLang="en-US"/>
                    </a:p>
                  </a:txBody>
                  <a:tcPr/>
                </a:tc>
                <a:tc>
                  <a:txBody>
                    <a:bodyPr/>
                    <a:p>
                      <a:pPr>
                        <a:buNone/>
                      </a:pPr>
                      <a:r>
                        <a:rPr lang="zh-CN" altLang="en-US"/>
                        <a:t>文档路径（用于日志）</a:t>
                      </a:r>
                      <a:endParaRPr lang="en-US" altLang="zh-CN"/>
                    </a:p>
                    <a:p>
                      <a:pPr>
                        <a:buNone/>
                      </a:pPr>
                      <a:endParaRPr lang="en-US" altLang="zh-CN"/>
                    </a:p>
                  </a:txBody>
                  <a:tcPr/>
                </a:tc>
              </a:tr>
            </a:tbl>
          </a:graphicData>
        </a:graphic>
      </p:graphicFrame>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287020" y="728980"/>
            <a:ext cx="11167110" cy="3748405"/>
          </a:xfrm>
          <a:prstGeom prst="rect">
            <a:avLst/>
          </a:prstGeom>
        </p:spPr>
        <p:txBody>
          <a:bodyPr wrap="square">
            <a:noAutofit/>
          </a:bodyPr>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关键步骤详解</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1.</a:t>
            </a:r>
            <a:r>
              <a:rPr lang="zh-CN" altLang="en-US" sz="1600">
                <a:solidFill>
                  <a:srgbClr val="000000"/>
                </a:solidFill>
                <a:latin typeface="微软雅黑" panose="020B0503020204020204" charset="-122"/>
                <a:ea typeface="微软雅黑" panose="020B0503020204020204" charset="-122"/>
                <a:sym typeface="+mn-ea"/>
              </a:rPr>
              <a:t>文档加载（</a:t>
            </a:r>
            <a:r>
              <a:rPr lang="en-US" altLang="zh-CN" sz="1600">
                <a:solidFill>
                  <a:srgbClr val="000000"/>
                </a:solidFill>
                <a:latin typeface="微软雅黑" panose="020B0503020204020204" charset="-122"/>
                <a:ea typeface="微软雅黑" panose="020B0503020204020204" charset="-122"/>
                <a:sym typeface="+mn-ea"/>
              </a:rPr>
              <a:t>loader_factory.load_document</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功能：通过策略模式选择对应加载器（如</a:t>
            </a:r>
            <a:r>
              <a:rPr lang="en-US" altLang="zh-CN" sz="1600">
                <a:solidFill>
                  <a:srgbClr val="000000"/>
                </a:solidFill>
                <a:latin typeface="微软雅黑" panose="020B0503020204020204" charset="-122"/>
                <a:ea typeface="微软雅黑" panose="020B0503020204020204" charset="-122"/>
                <a:sym typeface="+mn-ea"/>
              </a:rPr>
              <a:t>Docx2txtLoader</a:t>
            </a:r>
            <a:r>
              <a:rPr lang="zh-CN" altLang="en-US" sz="1600">
                <a:solidFill>
                  <a:srgbClr val="000000"/>
                </a:solidFill>
                <a:latin typeface="微软雅黑" panose="020B0503020204020204" charset="-122"/>
                <a:ea typeface="微软雅黑" panose="020B0503020204020204" charset="-122"/>
                <a:sym typeface="+mn-ea"/>
              </a:rPr>
              <a:t>处理</a:t>
            </a:r>
            <a:r>
              <a:rPr lang="en-US" altLang="zh-CN" sz="1600">
                <a:solidFill>
                  <a:srgbClr val="000000"/>
                </a:solidFill>
                <a:latin typeface="微软雅黑" panose="020B0503020204020204" charset="-122"/>
                <a:ea typeface="微软雅黑" panose="020B0503020204020204" charset="-122"/>
                <a:sym typeface="+mn-ea"/>
              </a:rPr>
              <a:t> docx</a:t>
            </a:r>
            <a:r>
              <a:rPr lang="zh-CN" altLang="en-US" sz="1600">
                <a:solidFill>
                  <a:srgbClr val="000000"/>
                </a:solidFill>
                <a:latin typeface="微软雅黑" panose="020B0503020204020204" charset="-122"/>
                <a:ea typeface="微软雅黑" panose="020B0503020204020204" charset="-122"/>
                <a:sym typeface="+mn-ea"/>
              </a:rPr>
              <a:t>，</a:t>
            </a:r>
            <a:r>
              <a:rPr lang="en-US" altLang="zh-CN" sz="1600">
                <a:solidFill>
                  <a:srgbClr val="000000"/>
                </a:solidFill>
                <a:latin typeface="微软雅黑" panose="020B0503020204020204" charset="-122"/>
                <a:ea typeface="微软雅黑" panose="020B0503020204020204" charset="-122"/>
                <a:sym typeface="+mn-ea"/>
              </a:rPr>
              <a:t>TextLoader</a:t>
            </a:r>
            <a:r>
              <a:rPr lang="zh-CN" altLang="en-US" sz="1600">
                <a:solidFill>
                  <a:srgbClr val="000000"/>
                </a:solidFill>
                <a:latin typeface="微软雅黑" panose="020B0503020204020204" charset="-122"/>
                <a:ea typeface="微软雅黑" panose="020B0503020204020204" charset="-122"/>
                <a:sym typeface="+mn-ea"/>
              </a:rPr>
              <a:t>处理</a:t>
            </a:r>
            <a:r>
              <a:rPr lang="en-US" altLang="zh-CN" sz="1600">
                <a:solidFill>
                  <a:srgbClr val="000000"/>
                </a:solidFill>
                <a:latin typeface="微软雅黑" panose="020B0503020204020204" charset="-122"/>
                <a:ea typeface="微软雅黑" panose="020B0503020204020204" charset="-122"/>
                <a:sym typeface="+mn-ea"/>
              </a:rPr>
              <a:t> txt</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输入：</a:t>
            </a:r>
            <a:r>
              <a:rPr lang="en-US" altLang="zh-CN" sz="1600">
                <a:solidFill>
                  <a:srgbClr val="000000"/>
                </a:solidFill>
                <a:latin typeface="微软雅黑" panose="020B0503020204020204" charset="-122"/>
                <a:ea typeface="微软雅黑" panose="020B0503020204020204" charset="-122"/>
                <a:sym typeface="+mn-ea"/>
              </a:rPr>
              <a:t>doc_path</a:t>
            </a:r>
            <a:r>
              <a:rPr lang="zh-CN" altLang="en-US" sz="1600">
                <a:solidFill>
                  <a:srgbClr val="000000"/>
                </a:solidFill>
                <a:latin typeface="微软雅黑" panose="020B0503020204020204" charset="-122"/>
                <a:ea typeface="微软雅黑" panose="020B0503020204020204" charset="-122"/>
                <a:sym typeface="+mn-ea"/>
              </a:rPr>
              <a:t>（文档路径）；</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输出：</a:t>
            </a:r>
            <a:r>
              <a:rPr lang="en-US" altLang="zh-CN" sz="1600">
                <a:solidFill>
                  <a:srgbClr val="000000"/>
                </a:solidFill>
                <a:latin typeface="微软雅黑" panose="020B0503020204020204" charset="-122"/>
                <a:ea typeface="微软雅黑" panose="020B0503020204020204" charset="-122"/>
                <a:sym typeface="+mn-ea"/>
              </a:rPr>
              <a:t>List[Document]</a:t>
            </a:r>
            <a:r>
              <a:rPr lang="zh-CN" altLang="en-US" sz="1600">
                <a:solidFill>
                  <a:srgbClr val="000000"/>
                </a:solidFill>
                <a:latin typeface="微软雅黑" panose="020B0503020204020204" charset="-122"/>
                <a:ea typeface="微软雅黑" panose="020B0503020204020204" charset="-122"/>
                <a:sym typeface="+mn-ea"/>
              </a:rPr>
              <a:t>（</a:t>
            </a:r>
            <a:r>
              <a:rPr lang="en-US" altLang="zh-CN" sz="1600">
                <a:solidFill>
                  <a:srgbClr val="000000"/>
                </a:solidFill>
                <a:latin typeface="微软雅黑" panose="020B0503020204020204" charset="-122"/>
                <a:ea typeface="微软雅黑" panose="020B0503020204020204" charset="-122"/>
                <a:sym typeface="+mn-ea"/>
              </a:rPr>
              <a:t>LangChain </a:t>
            </a:r>
            <a:r>
              <a:rPr lang="zh-CN" altLang="en-US" sz="1600">
                <a:solidFill>
                  <a:srgbClr val="000000"/>
                </a:solidFill>
                <a:latin typeface="微软雅黑" panose="020B0503020204020204" charset="-122"/>
                <a:ea typeface="微软雅黑" panose="020B0503020204020204" charset="-122"/>
                <a:sym typeface="+mn-ea"/>
              </a:rPr>
              <a:t>的</a:t>
            </a:r>
            <a:r>
              <a:rPr lang="en-US" altLang="zh-CN" sz="1600">
                <a:solidFill>
                  <a:srgbClr val="000000"/>
                </a:solidFill>
                <a:latin typeface="微软雅黑" panose="020B0503020204020204" charset="-122"/>
                <a:ea typeface="微软雅黑" panose="020B0503020204020204" charset="-122"/>
                <a:sym typeface="+mn-ea"/>
              </a:rPr>
              <a:t> Document </a:t>
            </a:r>
            <a:r>
              <a:rPr lang="zh-CN" altLang="en-US" sz="1600">
                <a:solidFill>
                  <a:srgbClr val="000000"/>
                </a:solidFill>
                <a:latin typeface="微软雅黑" panose="020B0503020204020204" charset="-122"/>
                <a:ea typeface="微软雅黑" panose="020B0503020204020204" charset="-122"/>
                <a:sym typeface="+mn-ea"/>
              </a:rPr>
              <a:t>对象列表，每个对象含</a:t>
            </a:r>
            <a:r>
              <a:rPr lang="en-US" altLang="zh-CN" sz="1600">
                <a:solidFill>
                  <a:srgbClr val="000000"/>
                </a:solidFill>
                <a:latin typeface="微软雅黑" panose="020B0503020204020204" charset="-122"/>
                <a:ea typeface="微软雅黑" panose="020B0503020204020204" charset="-122"/>
                <a:sym typeface="+mn-ea"/>
              </a:rPr>
              <a:t>page_content</a:t>
            </a:r>
            <a:r>
              <a:rPr lang="zh-CN" altLang="en-US" sz="1600">
                <a:solidFill>
                  <a:srgbClr val="000000"/>
                </a:solidFill>
                <a:latin typeface="微软雅黑" panose="020B0503020204020204" charset="-122"/>
                <a:ea typeface="微软雅黑" panose="020B0503020204020204" charset="-122"/>
                <a:sym typeface="+mn-ea"/>
              </a:rPr>
              <a:t>（文本内容）和</a:t>
            </a:r>
            <a:r>
              <a:rPr lang="en-US" altLang="zh-CN" sz="1600">
                <a:solidFill>
                  <a:srgbClr val="000000"/>
                </a:solidFill>
                <a:latin typeface="微软雅黑" panose="020B0503020204020204" charset="-122"/>
                <a:ea typeface="微软雅黑" panose="020B0503020204020204" charset="-122"/>
                <a:sym typeface="+mn-ea"/>
              </a:rPr>
              <a:t>metadata</a:t>
            </a:r>
            <a:r>
              <a:rPr lang="zh-CN" altLang="en-US" sz="1600">
                <a:solidFill>
                  <a:srgbClr val="000000"/>
                </a:solidFill>
                <a:latin typeface="微软雅黑" panose="020B0503020204020204" charset="-122"/>
                <a:ea typeface="微软雅黑" panose="020B0503020204020204" charset="-122"/>
                <a:sym typeface="+mn-ea"/>
              </a:rPr>
              <a:t>（原</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始元数据））。</a:t>
            </a:r>
            <a:endParaRPr lang="zh-CN" altLang="en-US" sz="1600">
              <a:solidFill>
                <a:srgbClr val="000000"/>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6249035"/>
          </a:xfrm>
          <a:prstGeom prst="rect">
            <a:avLst/>
          </a:prstGeom>
        </p:spPr>
        <p:txBody>
          <a:bodyPr wrap="square">
            <a:noAutofit/>
          </a:bodyPr>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3.</a:t>
            </a:r>
            <a:r>
              <a:rPr lang="zh-CN" altLang="en-US" sz="1600">
                <a:solidFill>
                  <a:srgbClr val="000000"/>
                </a:solidFill>
                <a:latin typeface="微软雅黑" panose="020B0503020204020204" charset="-122"/>
                <a:ea typeface="微软雅黑" panose="020B0503020204020204" charset="-122"/>
                <a:sym typeface="+mn-ea"/>
              </a:rPr>
              <a:t>元数据处理（</a:t>
            </a:r>
            <a:r>
              <a:rPr lang="en-US" altLang="zh-CN" sz="1600">
                <a:solidFill>
                  <a:srgbClr val="000000"/>
                </a:solidFill>
                <a:latin typeface="微软雅黑" panose="020B0503020204020204" charset="-122"/>
                <a:ea typeface="微软雅黑" panose="020B0503020204020204" charset="-122"/>
                <a:sym typeface="+mn-ea"/>
              </a:rPr>
              <a:t>_process_metadata</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功能：补充业务所需元数据，校验元数据格式；</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参数：</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核心逻辑：</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补充基础元数据（</a:t>
            </a:r>
            <a:r>
              <a:rPr lang="en-US" altLang="zh-CN" sz="1600">
                <a:solidFill>
                  <a:srgbClr val="000000"/>
                </a:solidFill>
                <a:latin typeface="微软雅黑" panose="020B0503020204020204" charset="-122"/>
                <a:ea typeface="微软雅黑" panose="020B0503020204020204" charset="-122"/>
                <a:sym typeface="+mn-ea"/>
              </a:rPr>
              <a:t>file_id</a:t>
            </a:r>
            <a:r>
              <a:rPr lang="zh-CN" altLang="en-US" sz="1600">
                <a:solidFill>
                  <a:srgbClr val="000000"/>
                </a:solidFill>
                <a:latin typeface="微软雅黑" panose="020B0503020204020204" charset="-122"/>
                <a:ea typeface="微软雅黑" panose="020B0503020204020204" charset="-122"/>
                <a:sym typeface="+mn-ea"/>
              </a:rPr>
              <a:t>、</a:t>
            </a:r>
            <a:r>
              <a:rPr lang="en-US" altLang="zh-CN" sz="1600">
                <a:solidFill>
                  <a:srgbClr val="000000"/>
                </a:solidFill>
                <a:latin typeface="微软雅黑" panose="020B0503020204020204" charset="-122"/>
                <a:ea typeface="微软雅黑" panose="020B0503020204020204" charset="-122"/>
                <a:sym typeface="+mn-ea"/>
              </a:rPr>
              <a:t>file_name</a:t>
            </a:r>
            <a:r>
              <a:rPr lang="zh-CN" altLang="en-US" sz="1600">
                <a:solidFill>
                  <a:srgbClr val="000000"/>
                </a:solidFill>
                <a:latin typeface="微软雅黑" panose="020B0503020204020204" charset="-122"/>
                <a:ea typeface="微软雅黑" panose="020B0503020204020204" charset="-122"/>
                <a:sym typeface="+mn-ea"/>
              </a:rPr>
              <a:t>、</a:t>
            </a:r>
            <a:r>
              <a:rPr lang="en-US" altLang="zh-CN" sz="1600">
                <a:solidFill>
                  <a:srgbClr val="000000"/>
                </a:solidFill>
                <a:latin typeface="微软雅黑" panose="020B0503020204020204" charset="-122"/>
                <a:ea typeface="微软雅黑" panose="020B0503020204020204" charset="-122"/>
                <a:sym typeface="+mn-ea"/>
              </a:rPr>
              <a:t>file_ext</a:t>
            </a:r>
            <a:r>
              <a:rPr lang="zh-CN" altLang="en-US" sz="1600">
                <a:solidFill>
                  <a:srgbClr val="000000"/>
                </a:solidFill>
                <a:latin typeface="微软雅黑" panose="020B0503020204020204" charset="-122"/>
                <a:ea typeface="微软雅黑" panose="020B0503020204020204" charset="-122"/>
                <a:sym typeface="+mn-ea"/>
              </a:rPr>
              <a:t>（后缀）、</a:t>
            </a:r>
            <a:r>
              <a:rPr lang="en-US" altLang="zh-CN" sz="1600">
                <a:solidFill>
                  <a:srgbClr val="000000"/>
                </a:solidFill>
                <a:latin typeface="微软雅黑" panose="020B0503020204020204" charset="-122"/>
                <a:ea typeface="微软雅黑" panose="020B0503020204020204" charset="-122"/>
                <a:sym typeface="+mn-ea"/>
              </a:rPr>
              <a:t>chunk_id</a:t>
            </a:r>
            <a:r>
              <a:rPr lang="zh-CN" altLang="en-US" sz="1600">
                <a:solidFill>
                  <a:srgbClr val="000000"/>
                </a:solidFill>
                <a:latin typeface="微软雅黑" panose="020B0503020204020204" charset="-122"/>
                <a:ea typeface="微软雅黑" panose="020B0503020204020204" charset="-122"/>
                <a:sym typeface="+mn-ea"/>
              </a:rPr>
              <a:t>（分片</a:t>
            </a:r>
            <a:r>
              <a:rPr lang="en-US" altLang="zh-CN" sz="1600">
                <a:solidFill>
                  <a:srgbClr val="000000"/>
                </a:solidFill>
                <a:latin typeface="微软雅黑" panose="020B0503020204020204" charset="-122"/>
                <a:ea typeface="微软雅黑" panose="020B0503020204020204" charset="-122"/>
                <a:sym typeface="+mn-ea"/>
              </a:rPr>
              <a:t> ID</a:t>
            </a:r>
            <a:r>
              <a:rPr lang="zh-CN" altLang="en-US" sz="1600">
                <a:solidFill>
                  <a:srgbClr val="000000"/>
                </a:solidFill>
                <a:latin typeface="微软雅黑" panose="020B0503020204020204" charset="-122"/>
                <a:ea typeface="微软雅黑" panose="020B0503020204020204" charset="-122"/>
                <a:sym typeface="+mn-ea"/>
              </a:rPr>
              <a:t>，格式</a:t>
            </a:r>
            <a:r>
              <a:rPr lang="en-US" altLang="zh-CN" sz="1600">
                <a:solidFill>
                  <a:srgbClr val="000000"/>
                </a:solidFill>
                <a:latin typeface="微软雅黑" panose="020B0503020204020204" charset="-122"/>
                <a:ea typeface="微软雅黑" panose="020B0503020204020204" charset="-122"/>
                <a:sym typeface="+mn-ea"/>
              </a:rPr>
              <a:t>file_id_chunk_0001</a:t>
            </a:r>
            <a:r>
              <a:rPr lang="zh-CN" altLang="en-US" sz="1600">
                <a:solidFill>
                  <a:srgbClr val="000000"/>
                </a:solidFill>
                <a:latin typeface="微软雅黑" panose="020B0503020204020204" charset="-122"/>
                <a:ea typeface="微软雅黑" panose="020B0503020204020204" charset="-122"/>
                <a:sym typeface="+mn-ea"/>
              </a:rPr>
              <a:t>）、</a:t>
            </a:r>
            <a:r>
              <a:rPr lang="en-US" altLang="zh-CN" sz="1600">
                <a:solidFill>
                  <a:srgbClr val="000000"/>
                </a:solidFill>
                <a:latin typeface="微软雅黑" panose="020B0503020204020204" charset="-122"/>
                <a:ea typeface="微软雅黑" panose="020B0503020204020204" charset="-122"/>
                <a:sym typeface="+mn-ea"/>
              </a:rPr>
              <a:t>created_at</a:t>
            </a:r>
            <a:endParaRPr lang="en-US" altLang="zh-CN"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（处理时间）、</a:t>
            </a:r>
            <a:r>
              <a:rPr lang="en-US" altLang="zh-CN" sz="1600">
                <a:solidFill>
                  <a:srgbClr val="000000"/>
                </a:solidFill>
                <a:latin typeface="微软雅黑" panose="020B0503020204020204" charset="-122"/>
                <a:ea typeface="微软雅黑" panose="020B0503020204020204" charset="-122"/>
                <a:sym typeface="+mn-ea"/>
              </a:rPr>
              <a:t>source_path</a:t>
            </a:r>
            <a:r>
              <a:rPr lang="zh-CN" altLang="en-US" sz="1600">
                <a:solidFill>
                  <a:srgbClr val="000000"/>
                </a:solidFill>
                <a:latin typeface="微软雅黑" panose="020B0503020204020204" charset="-122"/>
                <a:ea typeface="微软雅黑" panose="020B0503020204020204" charset="-122"/>
                <a:sym typeface="+mn-ea"/>
              </a:rPr>
              <a:t>（绝对路径）、</a:t>
            </a:r>
            <a:r>
              <a:rPr lang="en-US" altLang="zh-CN" sz="1600">
                <a:solidFill>
                  <a:srgbClr val="000000"/>
                </a:solidFill>
                <a:latin typeface="微软雅黑" panose="020B0503020204020204" charset="-122"/>
                <a:ea typeface="微软雅黑" panose="020B0503020204020204" charset="-122"/>
                <a:sym typeface="+mn-ea"/>
              </a:rPr>
              <a:t>business_scene="contract"</a:t>
            </a:r>
            <a:r>
              <a:rPr lang="zh-CN" altLang="en-US" sz="1600">
                <a:solidFill>
                  <a:srgbClr val="000000"/>
                </a:solidFill>
                <a:latin typeface="微软雅黑" panose="020B0503020204020204" charset="-122"/>
                <a:ea typeface="微软雅黑" panose="020B0503020204020204" charset="-122"/>
                <a:sym typeface="+mn-ea"/>
              </a:rPr>
              <a:t>（业务场景））；</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合并原始元数据与基础元数据（基础元数据覆盖原始重复键）；</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调用</a:t>
            </a:r>
            <a:r>
              <a:rPr lang="en-US" altLang="zh-CN" sz="1600">
                <a:solidFill>
                  <a:srgbClr val="000000"/>
                </a:solidFill>
                <a:latin typeface="微软雅黑" panose="020B0503020204020204" charset="-122"/>
                <a:ea typeface="微软雅黑" panose="020B0503020204020204" charset="-122"/>
                <a:sym typeface="+mn-ea"/>
              </a:rPr>
              <a:t> _validate_metadata() </a:t>
            </a:r>
            <a:r>
              <a:rPr lang="zh-CN" altLang="en-US" sz="1600">
                <a:solidFill>
                  <a:srgbClr val="000000"/>
                </a:solidFill>
                <a:latin typeface="微软雅黑" panose="020B0503020204020204" charset="-122"/>
                <a:ea typeface="微软雅黑" panose="020B0503020204020204" charset="-122"/>
                <a:sym typeface="+mn-ea"/>
              </a:rPr>
              <a:t>校验元数据（过滤非字符串键、处理值类型、补充缺失必需字段）；</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输出：</a:t>
            </a:r>
            <a:r>
              <a:rPr lang="en-US" altLang="zh-CN" sz="1600">
                <a:solidFill>
                  <a:srgbClr val="000000"/>
                </a:solidFill>
                <a:latin typeface="微软雅黑" panose="020B0503020204020204" charset="-122"/>
                <a:ea typeface="微软雅黑" panose="020B0503020204020204" charset="-122"/>
                <a:sym typeface="+mn-ea"/>
              </a:rPr>
              <a:t>List[Document]</a:t>
            </a:r>
            <a:r>
              <a:rPr lang="zh-CN" altLang="en-US" sz="1600">
                <a:solidFill>
                  <a:srgbClr val="000000"/>
                </a:solidFill>
                <a:latin typeface="微软雅黑" panose="020B0503020204020204" charset="-122"/>
                <a:ea typeface="微软雅黑" panose="020B0503020204020204" charset="-122"/>
                <a:sym typeface="+mn-ea"/>
              </a:rPr>
              <a:t>（含完整元数据的分片列表）。</a:t>
            </a:r>
            <a:endParaRPr lang="zh-CN" altLang="en-US" sz="1600">
              <a:solidFill>
                <a:srgbClr val="000000"/>
              </a:solidFill>
              <a:latin typeface="微软雅黑" panose="020B0503020204020204" charset="-122"/>
              <a:ea typeface="微软雅黑" panose="020B0503020204020204" charset="-122"/>
              <a:sym typeface="+mn-ea"/>
            </a:endParaRPr>
          </a:p>
        </p:txBody>
      </p:sp>
      <p:graphicFrame>
        <p:nvGraphicFramePr>
          <p:cNvPr id="3" name="表格 2"/>
          <p:cNvGraphicFramePr/>
          <p:nvPr>
            <p:custDataLst>
              <p:tags r:id="rId2"/>
            </p:custDataLst>
          </p:nvPr>
        </p:nvGraphicFramePr>
        <p:xfrm>
          <a:off x="1642110" y="1637665"/>
          <a:ext cx="9708515" cy="1987550"/>
        </p:xfrm>
        <a:graphic>
          <a:graphicData uri="http://schemas.openxmlformats.org/drawingml/2006/table">
            <a:tbl>
              <a:tblPr firstRow="1" bandRow="1">
                <a:tableStyleId>{5C22544A-7EE6-4342-B048-85BDC9FD1C3A}</a:tableStyleId>
              </a:tblPr>
              <a:tblGrid>
                <a:gridCol w="2600325"/>
                <a:gridCol w="3872230"/>
                <a:gridCol w="3235960"/>
              </a:tblGrid>
              <a:tr h="377190">
                <a:tc>
                  <a:txBody>
                    <a:bodyPr/>
                    <a:p>
                      <a:pPr>
                        <a:buNone/>
                      </a:pPr>
                      <a:r>
                        <a:rPr lang="zh-CN" altLang="en-US" sz="1400"/>
                        <a:t>参数名</a:t>
                      </a:r>
                      <a:endParaRPr lang="zh-CN" altLang="en-US" sz="1400"/>
                    </a:p>
                  </a:txBody>
                  <a:tcPr/>
                </a:tc>
                <a:tc>
                  <a:txBody>
                    <a:bodyPr/>
                    <a:p>
                      <a:pPr>
                        <a:buNone/>
                      </a:pPr>
                      <a:r>
                        <a:rPr lang="zh-CN" altLang="en-US" sz="1400"/>
                        <a:t>类型</a:t>
                      </a:r>
                      <a:endParaRPr lang="zh-CN" altLang="en-US" sz="1400"/>
                    </a:p>
                  </a:txBody>
                  <a:tcPr/>
                </a:tc>
                <a:tc>
                  <a:txBody>
                    <a:bodyPr/>
                    <a:p>
                      <a:pPr>
                        <a:buNone/>
                      </a:pPr>
                      <a:r>
                        <a:rPr lang="zh-CN" altLang="en-US" sz="1400"/>
                        <a:t>含义</a:t>
                      </a:r>
                      <a:endParaRPr lang="zh-CN" altLang="en-US" sz="1400"/>
                    </a:p>
                  </a:txBody>
                  <a:tcPr/>
                </a:tc>
              </a:tr>
              <a:tr h="518160">
                <a:tc>
                  <a:txBody>
                    <a:bodyPr/>
                    <a:p>
                      <a:pPr>
                        <a:buNone/>
                      </a:pPr>
                      <a:r>
                        <a:rPr lang="en-US" altLang="en-US" sz="1400"/>
                        <a:t>chunks</a:t>
                      </a:r>
                      <a:endParaRPr lang="en-US" altLang="en-US" sz="1400"/>
                    </a:p>
                  </a:txBody>
                  <a:tcPr/>
                </a:tc>
                <a:tc>
                  <a:txBody>
                    <a:bodyPr/>
                    <a:p>
                      <a:pPr>
                        <a:buNone/>
                      </a:pPr>
                      <a:r>
                        <a:rPr lang="en-US" altLang="en-US" sz="1400"/>
                        <a:t>List[Document]</a:t>
                      </a:r>
                      <a:endParaRPr lang="en-US" altLang="en-US" sz="1400"/>
                    </a:p>
                  </a:txBody>
                  <a:tcPr/>
                </a:tc>
                <a:tc>
                  <a:txBody>
                    <a:bodyPr/>
                    <a:p>
                      <a:pPr>
                        <a:buNone/>
                      </a:pPr>
                      <a:r>
                        <a:rPr lang="zh-CN" altLang="zh-CN" sz="1400"/>
                        <a:t>分片后的</a:t>
                      </a:r>
                      <a:r>
                        <a:rPr lang="en-US" altLang="zh-CN" sz="1400"/>
                        <a:t> Document </a:t>
                      </a:r>
                      <a:r>
                        <a:rPr lang="zh-CN" altLang="en-US" sz="1400"/>
                        <a:t>列表</a:t>
                      </a:r>
                      <a:endParaRPr lang="en-US" altLang="zh-CN" sz="1400"/>
                    </a:p>
                    <a:p>
                      <a:pPr>
                        <a:buNone/>
                      </a:pPr>
                      <a:endParaRPr lang="en-US" altLang="zh-CN" sz="1400"/>
                    </a:p>
                  </a:txBody>
                  <a:tcPr/>
                </a:tc>
              </a:tr>
              <a:tr h="518160">
                <a:tc>
                  <a:txBody>
                    <a:bodyPr/>
                    <a:p>
                      <a:pPr>
                        <a:buNone/>
                      </a:pPr>
                      <a:r>
                        <a:rPr lang="en-US" altLang="en-US" sz="1400"/>
                        <a:t>doc_path</a:t>
                      </a:r>
                      <a:endParaRPr lang="en-US" altLang="en-US" sz="1400"/>
                    </a:p>
                  </a:txBody>
                  <a:tcPr/>
                </a:tc>
                <a:tc>
                  <a:txBody>
                    <a:bodyPr/>
                    <a:p>
                      <a:pPr>
                        <a:buNone/>
                      </a:pPr>
                      <a:r>
                        <a:rPr lang="en-US" altLang="en-US" sz="1400"/>
                        <a:t>str</a:t>
                      </a:r>
                      <a:endParaRPr lang="en-US" altLang="en-US" sz="1400"/>
                    </a:p>
                  </a:txBody>
                  <a:tcPr/>
                </a:tc>
                <a:tc>
                  <a:txBody>
                    <a:bodyPr/>
                    <a:p>
                      <a:pPr>
                        <a:buNone/>
                      </a:pPr>
                      <a:r>
                        <a:rPr lang="zh-CN" altLang="en-US" sz="1400"/>
                        <a:t>文档路径（提取文件名）</a:t>
                      </a:r>
                      <a:endParaRPr lang="en-US" altLang="zh-CN" sz="1400"/>
                    </a:p>
                    <a:p>
                      <a:pPr>
                        <a:buNone/>
                      </a:pPr>
                      <a:endParaRPr lang="en-US" altLang="zh-CN" sz="1400"/>
                    </a:p>
                  </a:txBody>
                  <a:tcPr/>
                </a:tc>
              </a:tr>
              <a:tr h="574040">
                <a:tc>
                  <a:txBody>
                    <a:bodyPr/>
                    <a:p>
                      <a:pPr>
                        <a:buNone/>
                      </a:pPr>
                      <a:r>
                        <a:rPr lang="en-US" altLang="en-US" sz="1400"/>
                        <a:t>file_id</a:t>
                      </a:r>
                      <a:endParaRPr lang="en-US" altLang="en-US" sz="1400"/>
                    </a:p>
                  </a:txBody>
                  <a:tcPr/>
                </a:tc>
                <a:tc>
                  <a:txBody>
                    <a:bodyPr/>
                    <a:p>
                      <a:pPr>
                        <a:buNone/>
                      </a:pPr>
                      <a:r>
                        <a:rPr lang="en-US" altLang="en-US" sz="1400"/>
                        <a:t>str</a:t>
                      </a:r>
                      <a:endParaRPr lang="en-US" altLang="en-US" sz="1400"/>
                    </a:p>
                  </a:txBody>
                  <a:tcPr/>
                </a:tc>
                <a:tc>
                  <a:txBody>
                    <a:bodyPr/>
                    <a:p>
                      <a:pPr>
                        <a:buNone/>
                      </a:pPr>
                      <a:r>
                        <a:rPr lang="zh-CN" altLang="zh-CN" sz="1400"/>
                        <a:t>文档唯一</a:t>
                      </a:r>
                      <a:r>
                        <a:rPr lang="en-US" altLang="zh-CN" sz="1400"/>
                        <a:t> ID</a:t>
                      </a:r>
                      <a:endParaRPr lang="en-US" altLang="zh-CN" sz="1400"/>
                    </a:p>
                    <a:p>
                      <a:pPr>
                        <a:buNone/>
                      </a:pPr>
                      <a:endParaRPr lang="en-US" altLang="zh-CN" sz="1400"/>
                    </a:p>
                  </a:txBody>
                  <a:tcPr/>
                </a:tc>
              </a:tr>
            </a:tbl>
          </a:graphicData>
        </a:graphic>
      </p:graphicFrame>
    </p:spTree>
    <p:custDataLst>
      <p:tags r:id="rId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3872865"/>
          </a:xfrm>
          <a:prstGeom prst="rect">
            <a:avLst/>
          </a:prstGeom>
        </p:spPr>
        <p:txBody>
          <a:bodyPr wrap="square">
            <a:noAutofit/>
          </a:bodyPr>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场景</a:t>
            </a:r>
            <a:r>
              <a:rPr lang="en-US" altLang="zh-CN" sz="1600">
                <a:solidFill>
                  <a:srgbClr val="000000"/>
                </a:solidFill>
                <a:latin typeface="微软雅黑" panose="020B0503020204020204" charset="-122"/>
                <a:ea typeface="微软雅黑" panose="020B0503020204020204" charset="-122"/>
                <a:sym typeface="+mn-ea"/>
              </a:rPr>
              <a:t> 2</a:t>
            </a:r>
            <a:r>
              <a:rPr lang="zh-CN" altLang="en-US" sz="1600">
                <a:solidFill>
                  <a:srgbClr val="000000"/>
                </a:solidFill>
                <a:latin typeface="微软雅黑" panose="020B0503020204020204" charset="-122"/>
                <a:ea typeface="微软雅黑" panose="020B0503020204020204" charset="-122"/>
                <a:sym typeface="+mn-ea"/>
              </a:rPr>
              <a:t>：目录批量处理（</a:t>
            </a:r>
            <a:r>
              <a:rPr lang="en-US" altLang="zh-CN" sz="1600">
                <a:solidFill>
                  <a:srgbClr val="000000"/>
                </a:solidFill>
                <a:latin typeface="微软雅黑" panose="020B0503020204020204" charset="-122"/>
                <a:ea typeface="微软雅黑" panose="020B0503020204020204" charset="-122"/>
                <a:sym typeface="+mn-ea"/>
              </a:rPr>
              <a:t>process_docs_directory</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功能职责</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遍历指定目录下的所有文件，批量处理支持的文档类型，汇总处理结果（成功</a:t>
            </a:r>
            <a:r>
              <a:rPr lang="en-US" altLang="zh-CN" sz="1600">
                <a:solidFill>
                  <a:srgbClr val="000000"/>
                </a:solidFill>
                <a:latin typeface="微软雅黑" panose="020B0503020204020204" charset="-122"/>
                <a:ea typeface="微软雅黑" panose="020B0503020204020204" charset="-122"/>
                <a:sym typeface="+mn-ea"/>
              </a:rPr>
              <a:t> / </a:t>
            </a:r>
            <a:r>
              <a:rPr lang="zh-CN" altLang="en-US" sz="1600">
                <a:solidFill>
                  <a:srgbClr val="000000"/>
                </a:solidFill>
                <a:latin typeface="微软雅黑" panose="020B0503020204020204" charset="-122"/>
                <a:ea typeface="微软雅黑" panose="020B0503020204020204" charset="-122"/>
                <a:sym typeface="+mn-ea"/>
              </a:rPr>
              <a:t>失败数、每个文件详情）。</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参数说明</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en-US" altLang="zh-CN" sz="1600">
              <a:solidFill>
                <a:srgbClr val="000000"/>
              </a:solidFill>
              <a:latin typeface="微软雅黑" panose="020B0503020204020204" charset="-122"/>
              <a:ea typeface="微软雅黑" panose="020B0503020204020204" charset="-122"/>
              <a:sym typeface="+mn-ea"/>
            </a:endParaRPr>
          </a:p>
        </p:txBody>
      </p:sp>
      <p:graphicFrame>
        <p:nvGraphicFramePr>
          <p:cNvPr id="3" name="表格 2"/>
          <p:cNvGraphicFramePr/>
          <p:nvPr>
            <p:custDataLst>
              <p:tags r:id="rId2"/>
            </p:custDataLst>
          </p:nvPr>
        </p:nvGraphicFramePr>
        <p:xfrm>
          <a:off x="505460" y="2786380"/>
          <a:ext cx="9708515" cy="887730"/>
        </p:xfrm>
        <a:graphic>
          <a:graphicData uri="http://schemas.openxmlformats.org/drawingml/2006/table">
            <a:tbl>
              <a:tblPr firstRow="1" bandRow="1">
                <a:tableStyleId>{5C22544A-7EE6-4342-B048-85BDC9FD1C3A}</a:tableStyleId>
              </a:tblPr>
              <a:tblGrid>
                <a:gridCol w="1950276"/>
                <a:gridCol w="2904220"/>
                <a:gridCol w="2427009"/>
                <a:gridCol w="2427010"/>
              </a:tblGrid>
              <a:tr h="369570">
                <a:tc>
                  <a:txBody>
                    <a:bodyPr/>
                    <a:p>
                      <a:pPr>
                        <a:buNone/>
                      </a:pPr>
                      <a:r>
                        <a:rPr lang="zh-CN" altLang="en-US" sz="1400"/>
                        <a:t>参数名</a:t>
                      </a:r>
                      <a:endParaRPr lang="zh-CN" altLang="en-US" sz="1400"/>
                    </a:p>
                  </a:txBody>
                  <a:tcPr/>
                </a:tc>
                <a:tc>
                  <a:txBody>
                    <a:bodyPr/>
                    <a:p>
                      <a:pPr>
                        <a:buNone/>
                      </a:pPr>
                      <a:r>
                        <a:rPr lang="zh-CN" altLang="en-US" sz="1400"/>
                        <a:t>类型</a:t>
                      </a:r>
                      <a:endParaRPr lang="zh-CN" altLang="en-US" sz="1400"/>
                    </a:p>
                  </a:txBody>
                  <a:tcPr/>
                </a:tc>
                <a:tc>
                  <a:txBody>
                    <a:bodyPr/>
                    <a:p>
                      <a:pPr>
                        <a:buNone/>
                      </a:pPr>
                      <a:r>
                        <a:rPr lang="zh-CN" altLang="en-US" sz="1400"/>
                        <a:t>含义</a:t>
                      </a:r>
                      <a:endParaRPr lang="zh-CN" altLang="en-US" sz="1400"/>
                    </a:p>
                  </a:txBody>
                  <a:tcPr/>
                </a:tc>
                <a:tc>
                  <a:txBody>
                    <a:bodyPr/>
                    <a:p>
                      <a:pPr>
                        <a:buNone/>
                      </a:pPr>
                      <a:r>
                        <a:rPr lang="zh-CN" altLang="en-US" sz="1400">
                          <a:sym typeface="+mn-ea"/>
                        </a:rPr>
                        <a:t>默认值</a:t>
                      </a:r>
                      <a:endParaRPr lang="zh-CN" altLang="en-US" sz="1400"/>
                    </a:p>
                  </a:txBody>
                  <a:tcPr/>
                </a:tc>
              </a:tr>
              <a:tr h="0">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dir_path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str</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tc>
                <a:tc>
                  <a:txBody>
                    <a:bodyPr/>
                    <a:p>
                      <a:pPr marL="0" indent="0">
                        <a:lnSpc>
                          <a:spcPts val="1400"/>
                        </a:lnSpc>
                        <a:spcBef>
                          <a:spcPct val="0"/>
                        </a:spcBef>
                        <a:spcAft>
                          <a:spcPct val="0"/>
                        </a:spcAft>
                      </a:pPr>
                      <a:r>
                        <a:rPr lang="zh-CN" altLang="en-US" sz="1400" b="0" i="0">
                          <a:latin typeface="微软雅黑" panose="020B0503020204020204" charset="-122"/>
                          <a:ea typeface="微软雅黑" panose="020B0503020204020204" charset="-122"/>
                        </a:rPr>
                        <a:t>文档目录路径</a:t>
                      </a:r>
                      <a:endParaRPr lang="zh-CN" altLang="en-US" sz="1400" b="0" i="0">
                        <a:latin typeface="微软雅黑" panose="020B0503020204020204" charset="-122"/>
                        <a:ea typeface="微软雅黑" panose="020B0503020204020204" charset="-122"/>
                      </a:endParaRPr>
                    </a:p>
                  </a:txBody>
                  <a:tcPr marL="114617" marR="114617" marT="76517" marB="76517" anchor="ctr" anchorCtr="0"/>
                </a:tc>
                <a:tc>
                  <a:txBody>
                    <a:bodyPr/>
                    <a:p>
                      <a:pPr>
                        <a:buNone/>
                      </a:pPr>
                      <a:r>
                        <a:rPr lang="zh-CN" altLang="en-US" sz="1400">
                          <a:latin typeface="微软雅黑" panose="020B0503020204020204" charset="-122"/>
                          <a:ea typeface="微软雅黑" panose="020B0503020204020204" charset="-122"/>
                        </a:rPr>
                        <a:t>./docs</a:t>
                      </a:r>
                      <a:endParaRPr lang="zh-CN" altLang="en-US" sz="1400">
                        <a:latin typeface="微软雅黑" panose="020B0503020204020204" charset="-122"/>
                        <a:ea typeface="微软雅黑" panose="020B0503020204020204" charset="-122"/>
                      </a:endParaRPr>
                    </a:p>
                    <a:p>
                      <a:pPr>
                        <a:buNone/>
                      </a:pPr>
                      <a:endParaRPr lang="zh-CN" altLang="en-US" sz="1400">
                        <a:latin typeface="微软雅黑" panose="020B0503020204020204" charset="-122"/>
                        <a:ea typeface="微软雅黑" panose="020B0503020204020204" charset="-122"/>
                      </a:endParaRPr>
                    </a:p>
                  </a:txBody>
                  <a:tcPr/>
                </a:tc>
              </a:tr>
            </a:tbl>
          </a:graphicData>
        </a:graphic>
      </p:graphicFrame>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6249035"/>
          </a:xfrm>
          <a:prstGeom prst="rect">
            <a:avLst/>
          </a:prstGeom>
        </p:spPr>
        <p:txBody>
          <a:bodyPr wrap="square">
            <a:noAutofit/>
          </a:bodyPr>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4.</a:t>
            </a:r>
            <a:r>
              <a:rPr lang="zh-CN" altLang="en-US" sz="1600">
                <a:solidFill>
                  <a:srgbClr val="000000"/>
                </a:solidFill>
                <a:latin typeface="微软雅黑" panose="020B0503020204020204" charset="-122"/>
                <a:ea typeface="微软雅黑" panose="020B0503020204020204" charset="-122"/>
                <a:sym typeface="+mn-ea"/>
              </a:rPr>
              <a:t>向量入库（</a:t>
            </a:r>
            <a:r>
              <a:rPr lang="en-US" altLang="zh-CN" sz="1600">
                <a:solidFill>
                  <a:srgbClr val="000000"/>
                </a:solidFill>
                <a:latin typeface="微软雅黑" panose="020B0503020204020204" charset="-122"/>
                <a:ea typeface="微软雅黑" panose="020B0503020204020204" charset="-122"/>
                <a:sym typeface="+mn-ea"/>
              </a:rPr>
              <a:t>_add_chunks_to_milvus</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功能：将分片文本生成向量并批量写入</a:t>
            </a:r>
            <a:r>
              <a:rPr lang="en-US" altLang="zh-CN" sz="1600">
                <a:solidFill>
                  <a:srgbClr val="000000"/>
                </a:solidFill>
                <a:latin typeface="微软雅黑" panose="020B0503020204020204" charset="-122"/>
                <a:ea typeface="微软雅黑" panose="020B0503020204020204" charset="-122"/>
                <a:sym typeface="+mn-ea"/>
              </a:rPr>
              <a:t> Milvus</a:t>
            </a:r>
            <a:r>
              <a:rPr lang="zh-CN" altLang="en-US" sz="1600">
                <a:solidFill>
                  <a:srgbClr val="000000"/>
                </a:solidFill>
                <a:latin typeface="微软雅黑" panose="020B0503020204020204" charset="-122"/>
                <a:ea typeface="微软雅黑" panose="020B0503020204020204" charset="-122"/>
                <a:sym typeface="+mn-ea"/>
              </a:rPr>
              <a:t>，支持重试和批量处理；</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参数：</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核心逻辑：</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提取所有分片的</a:t>
            </a:r>
            <a:r>
              <a:rPr lang="en-US" altLang="zh-CN" sz="1600">
                <a:solidFill>
                  <a:srgbClr val="000000"/>
                </a:solidFill>
                <a:latin typeface="微软雅黑" panose="020B0503020204020204" charset="-122"/>
                <a:ea typeface="微软雅黑" panose="020B0503020204020204" charset="-122"/>
                <a:sym typeface="+mn-ea"/>
              </a:rPr>
              <a:t>chunk_id</a:t>
            </a:r>
            <a:r>
              <a:rPr lang="zh-CN" altLang="en-US" sz="1600">
                <a:solidFill>
                  <a:srgbClr val="000000"/>
                </a:solidFill>
                <a:latin typeface="微软雅黑" panose="020B0503020204020204" charset="-122"/>
                <a:ea typeface="微软雅黑" panose="020B0503020204020204" charset="-122"/>
                <a:sym typeface="+mn-ea"/>
              </a:rPr>
              <a:t>作为</a:t>
            </a:r>
            <a:r>
              <a:rPr lang="en-US" altLang="zh-CN" sz="1600">
                <a:solidFill>
                  <a:srgbClr val="000000"/>
                </a:solidFill>
                <a:latin typeface="微软雅黑" panose="020B0503020204020204" charset="-122"/>
                <a:ea typeface="微软雅黑" panose="020B0503020204020204" charset="-122"/>
                <a:sym typeface="+mn-ea"/>
              </a:rPr>
              <a:t> Milvus </a:t>
            </a:r>
            <a:r>
              <a:rPr lang="zh-CN" altLang="en-US" sz="1600">
                <a:solidFill>
                  <a:srgbClr val="000000"/>
                </a:solidFill>
                <a:latin typeface="微软雅黑" panose="020B0503020204020204" charset="-122"/>
                <a:ea typeface="微软雅黑" panose="020B0503020204020204" charset="-122"/>
                <a:sym typeface="+mn-ea"/>
              </a:rPr>
              <a:t>的实体</a:t>
            </a:r>
            <a:r>
              <a:rPr lang="en-US" altLang="zh-CN" sz="1600">
                <a:solidFill>
                  <a:srgbClr val="000000"/>
                </a:solidFill>
                <a:latin typeface="微软雅黑" panose="020B0503020204020204" charset="-122"/>
                <a:ea typeface="微软雅黑" panose="020B0503020204020204" charset="-122"/>
                <a:sym typeface="+mn-ea"/>
              </a:rPr>
              <a:t> ID</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调用</a:t>
            </a:r>
            <a:r>
              <a:rPr lang="en-US" altLang="zh-CN" sz="1600">
                <a:solidFill>
                  <a:srgbClr val="000000"/>
                </a:solidFill>
                <a:latin typeface="微软雅黑" panose="020B0503020204020204" charset="-122"/>
                <a:ea typeface="微软雅黑" panose="020B0503020204020204" charset="-122"/>
                <a:sym typeface="+mn-ea"/>
              </a:rPr>
              <a:t> milvus_wrapper.add_documents_with_retry() </a:t>
            </a:r>
            <a:r>
              <a:rPr lang="zh-CN" altLang="en-US" sz="1600">
                <a:solidFill>
                  <a:srgbClr val="000000"/>
                </a:solidFill>
                <a:latin typeface="微软雅黑" panose="020B0503020204020204" charset="-122"/>
                <a:ea typeface="微软雅黑" panose="020B0503020204020204" charset="-122"/>
                <a:sym typeface="+mn-ea"/>
              </a:rPr>
              <a:t>批量入库（</a:t>
            </a:r>
            <a:r>
              <a:rPr lang="en-US" altLang="zh-CN" sz="1600">
                <a:solidFill>
                  <a:srgbClr val="000000"/>
                </a:solidFill>
                <a:latin typeface="微软雅黑" panose="020B0503020204020204" charset="-122"/>
                <a:ea typeface="微软雅黑" panose="020B0503020204020204" charset="-122"/>
                <a:sym typeface="+mn-ea"/>
              </a:rPr>
              <a:t>batch_size=10</a:t>
            </a:r>
            <a:r>
              <a:rPr lang="zh-CN" altLang="en-US" sz="1600">
                <a:solidFill>
                  <a:srgbClr val="000000"/>
                </a:solidFill>
                <a:latin typeface="微软雅黑" panose="020B0503020204020204" charset="-122"/>
                <a:ea typeface="微软雅黑" panose="020B0503020204020204" charset="-122"/>
                <a:sym typeface="+mn-ea"/>
              </a:rPr>
              <a:t>，每批处理</a:t>
            </a:r>
            <a:r>
              <a:rPr lang="en-US" altLang="zh-CN" sz="1600">
                <a:solidFill>
                  <a:srgbClr val="000000"/>
                </a:solidFill>
                <a:latin typeface="微软雅黑" panose="020B0503020204020204" charset="-122"/>
                <a:ea typeface="微软雅黑" panose="020B0503020204020204" charset="-122"/>
                <a:sym typeface="+mn-ea"/>
              </a:rPr>
              <a:t> 10 </a:t>
            </a:r>
            <a:r>
              <a:rPr lang="zh-CN" altLang="en-US" sz="1600">
                <a:solidFill>
                  <a:srgbClr val="000000"/>
                </a:solidFill>
                <a:latin typeface="微软雅黑" panose="020B0503020204020204" charset="-122"/>
                <a:ea typeface="微软雅黑" panose="020B0503020204020204" charset="-122"/>
                <a:sym typeface="+mn-ea"/>
              </a:rPr>
              <a:t>个分片，失败重试）；</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调用</a:t>
            </a:r>
            <a:r>
              <a:rPr lang="en-US" altLang="zh-CN" sz="1600">
                <a:solidFill>
                  <a:srgbClr val="000000"/>
                </a:solidFill>
                <a:latin typeface="微软雅黑" panose="020B0503020204020204" charset="-122"/>
                <a:ea typeface="微软雅黑" panose="020B0503020204020204" charset="-122"/>
                <a:sym typeface="+mn-ea"/>
              </a:rPr>
              <a:t> milvus_wrapper.collection.flush() </a:t>
            </a:r>
            <a:r>
              <a:rPr lang="zh-CN" altLang="en-US" sz="1600">
                <a:solidFill>
                  <a:srgbClr val="000000"/>
                </a:solidFill>
                <a:latin typeface="微软雅黑" panose="020B0503020204020204" charset="-122"/>
                <a:ea typeface="微软雅黑" panose="020B0503020204020204" charset="-122"/>
                <a:sym typeface="+mn-ea"/>
              </a:rPr>
              <a:t>刷新集合，确保数据持久化；</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统计入库成功数，调用</a:t>
            </a:r>
            <a:r>
              <a:rPr lang="en-US" altLang="zh-CN" sz="1600">
                <a:solidFill>
                  <a:srgbClr val="000000"/>
                </a:solidFill>
                <a:latin typeface="微软雅黑" panose="020B0503020204020204" charset="-122"/>
                <a:ea typeface="微软雅黑" panose="020B0503020204020204" charset="-122"/>
                <a:sym typeface="+mn-ea"/>
              </a:rPr>
              <a:t> count_chunks_by_metadata() </a:t>
            </a:r>
            <a:r>
              <a:rPr lang="zh-CN" altLang="en-US" sz="1600">
                <a:solidFill>
                  <a:srgbClr val="000000"/>
                </a:solidFill>
                <a:latin typeface="微软雅黑" panose="020B0503020204020204" charset="-122"/>
                <a:ea typeface="微软雅黑" panose="020B0503020204020204" charset="-122"/>
                <a:sym typeface="+mn-ea"/>
              </a:rPr>
              <a:t>获取</a:t>
            </a:r>
            <a:r>
              <a:rPr lang="en-US" altLang="zh-CN" sz="1600">
                <a:solidFill>
                  <a:srgbClr val="000000"/>
                </a:solidFill>
                <a:latin typeface="微软雅黑" panose="020B0503020204020204" charset="-122"/>
                <a:ea typeface="微软雅黑" panose="020B0503020204020204" charset="-122"/>
                <a:sym typeface="+mn-ea"/>
              </a:rPr>
              <a:t> Milvus </a:t>
            </a:r>
            <a:r>
              <a:rPr lang="zh-CN" altLang="en-US" sz="1600">
                <a:solidFill>
                  <a:srgbClr val="000000"/>
                </a:solidFill>
                <a:latin typeface="微软雅黑" panose="020B0503020204020204" charset="-122"/>
                <a:ea typeface="微软雅黑" panose="020B0503020204020204" charset="-122"/>
                <a:sym typeface="+mn-ea"/>
              </a:rPr>
              <a:t>总分片数；</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输出：字典（含</a:t>
            </a:r>
            <a:r>
              <a:rPr lang="en-US" altLang="zh-CN" sz="1600">
                <a:solidFill>
                  <a:srgbClr val="000000"/>
                </a:solidFill>
                <a:latin typeface="微软雅黑" panose="020B0503020204020204" charset="-122"/>
                <a:ea typeface="微软雅黑" panose="020B0503020204020204" charset="-122"/>
                <a:sym typeface="+mn-ea"/>
              </a:rPr>
              <a:t>status</a:t>
            </a:r>
            <a:r>
              <a:rPr lang="zh-CN" altLang="en-US" sz="1600">
                <a:solidFill>
                  <a:srgbClr val="000000"/>
                </a:solidFill>
                <a:latin typeface="微软雅黑" panose="020B0503020204020204" charset="-122"/>
                <a:ea typeface="微软雅黑" panose="020B0503020204020204" charset="-122"/>
                <a:sym typeface="+mn-ea"/>
              </a:rPr>
              <a:t>（</a:t>
            </a:r>
            <a:r>
              <a:rPr lang="en-US" altLang="zh-CN" sz="1600">
                <a:solidFill>
                  <a:srgbClr val="000000"/>
                </a:solidFill>
                <a:latin typeface="微软雅黑" panose="020B0503020204020204" charset="-122"/>
                <a:ea typeface="微软雅黑" panose="020B0503020204020204" charset="-122"/>
                <a:sym typeface="+mn-ea"/>
              </a:rPr>
              <a:t>success/partial_success</a:t>
            </a:r>
            <a:r>
              <a:rPr lang="zh-CN" altLang="en-US" sz="1600">
                <a:solidFill>
                  <a:srgbClr val="000000"/>
                </a:solidFill>
                <a:latin typeface="微软雅黑" panose="020B0503020204020204" charset="-122"/>
                <a:ea typeface="微软雅黑" panose="020B0503020204020204" charset="-122"/>
                <a:sym typeface="+mn-ea"/>
              </a:rPr>
              <a:t>）、</a:t>
            </a:r>
            <a:r>
              <a:rPr lang="en-US" altLang="zh-CN" sz="1600">
                <a:solidFill>
                  <a:srgbClr val="000000"/>
                </a:solidFill>
                <a:latin typeface="微软雅黑" panose="020B0503020204020204" charset="-122"/>
                <a:ea typeface="微软雅黑" panose="020B0503020204020204" charset="-122"/>
                <a:sym typeface="+mn-ea"/>
              </a:rPr>
              <a:t>total</a:t>
            </a:r>
            <a:r>
              <a:rPr lang="zh-CN" altLang="en-US" sz="1600">
                <a:solidFill>
                  <a:srgbClr val="000000"/>
                </a:solidFill>
                <a:latin typeface="微软雅黑" panose="020B0503020204020204" charset="-122"/>
                <a:ea typeface="微软雅黑" panose="020B0503020204020204" charset="-122"/>
                <a:sym typeface="+mn-ea"/>
              </a:rPr>
              <a:t>（总分片数）、</a:t>
            </a:r>
            <a:r>
              <a:rPr lang="en-US" altLang="zh-CN" sz="1600">
                <a:solidFill>
                  <a:srgbClr val="000000"/>
                </a:solidFill>
                <a:latin typeface="微软雅黑" panose="020B0503020204020204" charset="-122"/>
                <a:ea typeface="微软雅黑" panose="020B0503020204020204" charset="-122"/>
                <a:sym typeface="+mn-ea"/>
              </a:rPr>
              <a:t>success</a:t>
            </a:r>
            <a:r>
              <a:rPr lang="zh-CN" altLang="en-US" sz="1600">
                <a:solidFill>
                  <a:srgbClr val="000000"/>
                </a:solidFill>
                <a:latin typeface="微软雅黑" panose="020B0503020204020204" charset="-122"/>
                <a:ea typeface="微软雅黑" panose="020B0503020204020204" charset="-122"/>
                <a:sym typeface="+mn-ea"/>
              </a:rPr>
              <a:t>（成功数）、</a:t>
            </a:r>
            <a:r>
              <a:rPr lang="en-US" altLang="zh-CN" sz="1600">
                <a:solidFill>
                  <a:srgbClr val="000000"/>
                </a:solidFill>
                <a:latin typeface="微软雅黑" panose="020B0503020204020204" charset="-122"/>
                <a:ea typeface="微软雅黑" panose="020B0503020204020204" charset="-122"/>
                <a:sym typeface="+mn-ea"/>
              </a:rPr>
              <a:t>db_total</a:t>
            </a:r>
            <a:r>
              <a:rPr lang="zh-CN" altLang="en-US" sz="1600">
                <a:solidFill>
                  <a:srgbClr val="000000"/>
                </a:solidFill>
                <a:latin typeface="微软雅黑" panose="020B0503020204020204" charset="-122"/>
                <a:ea typeface="微软雅黑" panose="020B0503020204020204" charset="-122"/>
                <a:sym typeface="+mn-ea"/>
              </a:rPr>
              <a:t>（库中总计数））。</a:t>
            </a:r>
            <a:endParaRPr lang="zh-CN" altLang="en-US" sz="1600">
              <a:solidFill>
                <a:srgbClr val="000000"/>
              </a:solidFill>
              <a:latin typeface="微软雅黑" panose="020B0503020204020204" charset="-122"/>
              <a:ea typeface="微软雅黑" panose="020B0503020204020204" charset="-122"/>
              <a:sym typeface="+mn-ea"/>
            </a:endParaRPr>
          </a:p>
        </p:txBody>
      </p:sp>
      <p:graphicFrame>
        <p:nvGraphicFramePr>
          <p:cNvPr id="3" name="表格 2"/>
          <p:cNvGraphicFramePr/>
          <p:nvPr>
            <p:custDataLst>
              <p:tags r:id="rId2"/>
            </p:custDataLst>
          </p:nvPr>
        </p:nvGraphicFramePr>
        <p:xfrm>
          <a:off x="1260475" y="1823720"/>
          <a:ext cx="9708515" cy="1987550"/>
        </p:xfrm>
        <a:graphic>
          <a:graphicData uri="http://schemas.openxmlformats.org/drawingml/2006/table">
            <a:tbl>
              <a:tblPr firstRow="1" bandRow="1">
                <a:tableStyleId>{5C22544A-7EE6-4342-B048-85BDC9FD1C3A}</a:tableStyleId>
              </a:tblPr>
              <a:tblGrid>
                <a:gridCol w="2600325"/>
                <a:gridCol w="3872230"/>
                <a:gridCol w="3235960"/>
              </a:tblGrid>
              <a:tr h="377190">
                <a:tc>
                  <a:txBody>
                    <a:bodyPr/>
                    <a:p>
                      <a:pPr>
                        <a:buNone/>
                      </a:pPr>
                      <a:r>
                        <a:rPr lang="zh-CN" altLang="en-US" sz="1400"/>
                        <a:t>参数名</a:t>
                      </a:r>
                      <a:endParaRPr lang="zh-CN" altLang="en-US" sz="1400"/>
                    </a:p>
                  </a:txBody>
                  <a:tcPr/>
                </a:tc>
                <a:tc>
                  <a:txBody>
                    <a:bodyPr/>
                    <a:p>
                      <a:pPr>
                        <a:buNone/>
                      </a:pPr>
                      <a:r>
                        <a:rPr lang="zh-CN" altLang="en-US" sz="1400"/>
                        <a:t>类型</a:t>
                      </a:r>
                      <a:endParaRPr lang="zh-CN" altLang="en-US" sz="1400"/>
                    </a:p>
                  </a:txBody>
                  <a:tcPr/>
                </a:tc>
                <a:tc>
                  <a:txBody>
                    <a:bodyPr/>
                    <a:p>
                      <a:pPr>
                        <a:buNone/>
                      </a:pPr>
                      <a:r>
                        <a:rPr lang="zh-CN" altLang="en-US" sz="1400"/>
                        <a:t>含义</a:t>
                      </a:r>
                      <a:endParaRPr lang="zh-CN" altLang="en-US" sz="1400"/>
                    </a:p>
                  </a:txBody>
                  <a:tcPr/>
                </a:tc>
              </a:tr>
              <a:tr h="518160">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chunks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List[Document]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tc>
                <a:tc>
                  <a:txBody>
                    <a:bodyPr/>
                    <a:p>
                      <a:pPr marL="0" indent="0">
                        <a:lnSpc>
                          <a:spcPts val="1400"/>
                        </a:lnSpc>
                        <a:spcBef>
                          <a:spcPct val="0"/>
                        </a:spcBef>
                        <a:spcAft>
                          <a:spcPct val="0"/>
                        </a:spcAft>
                      </a:pPr>
                      <a:r>
                        <a:rPr lang="zh-CN" altLang="en-US" sz="1400" b="0" i="0">
                          <a:latin typeface="微软雅黑" panose="020B0503020204020204" charset="-122"/>
                          <a:ea typeface="微软雅黑" panose="020B0503020204020204" charset="-122"/>
                        </a:rPr>
                        <a:t>含元数据的分片列表</a:t>
                      </a:r>
                      <a:endParaRPr lang="zh-CN" altLang="en-US" sz="1400" b="0" i="0">
                        <a:latin typeface="微软雅黑" panose="020B0503020204020204" charset="-122"/>
                        <a:ea typeface="微软雅黑" panose="020B0503020204020204" charset="-122"/>
                      </a:endParaRPr>
                    </a:p>
                  </a:txBody>
                  <a:tcPr marL="114617" marR="114617" marT="76517" marB="76517" anchor="ctr" anchorCtr="0"/>
                </a:tc>
              </a:tr>
              <a:tr h="518160">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file_id</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str</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tc>
                <a:tc>
                  <a:txBody>
                    <a:bodyPr/>
                    <a:p>
                      <a:pPr marL="0" indent="0">
                        <a:lnSpc>
                          <a:spcPts val="1400"/>
                        </a:lnSpc>
                        <a:spcBef>
                          <a:spcPct val="0"/>
                        </a:spcBef>
                        <a:spcAft>
                          <a:spcPct val="0"/>
                        </a:spcAft>
                      </a:pPr>
                      <a:r>
                        <a:rPr lang="zh-CN" altLang="en-US" sz="1400" b="0" i="0">
                          <a:latin typeface="微软雅黑" panose="020B0503020204020204" charset="-122"/>
                          <a:ea typeface="微软雅黑" panose="020B0503020204020204" charset="-122"/>
                          <a:cs typeface="微软雅黑" panose="020B0503020204020204" charset="-122"/>
                        </a:rPr>
                        <a:t>文档唯一 </a:t>
                      </a:r>
                      <a:r>
                        <a:rPr lang="en-US" altLang="zh-CN" sz="1400" b="0" i="0">
                          <a:latin typeface="微软雅黑" panose="020B0503020204020204" charset="-122"/>
                          <a:ea typeface="微软雅黑" panose="020B0503020204020204" charset="-122"/>
                          <a:cs typeface="微软雅黑" panose="020B0503020204020204" charset="-122"/>
                        </a:rPr>
                        <a:t>ID</a:t>
                      </a:r>
                      <a:r>
                        <a:rPr lang="zh-CN" altLang="en-US" sz="1400" b="0" i="0">
                          <a:latin typeface="微软雅黑" panose="020B0503020204020204" charset="-122"/>
                          <a:ea typeface="微软雅黑" panose="020B0503020204020204" charset="-122"/>
                          <a:cs typeface="微软雅黑" panose="020B0503020204020204" charset="-122"/>
                        </a:rPr>
                        <a:t>（用于日志）</a:t>
                      </a:r>
                      <a:endParaRPr lang="zh-CN" altLang="en-US" sz="1400" b="0" i="0">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tc>
              </a:tr>
            </a:tbl>
          </a:graphicData>
        </a:graphic>
      </p:graphicFrame>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3872865"/>
          </a:xfrm>
          <a:prstGeom prst="rect">
            <a:avLst/>
          </a:prstGeom>
        </p:spPr>
        <p:txBody>
          <a:bodyPr wrap="square">
            <a:noAutofit/>
          </a:bodyPr>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总结</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FilesParseService </a:t>
            </a:r>
            <a:r>
              <a:rPr lang="zh-CN" altLang="en-US" sz="1600">
                <a:solidFill>
                  <a:srgbClr val="000000"/>
                </a:solidFill>
                <a:latin typeface="微软雅黑" panose="020B0503020204020204" charset="-122"/>
                <a:ea typeface="微软雅黑" panose="020B0503020204020204" charset="-122"/>
                <a:sym typeface="+mn-ea"/>
              </a:rPr>
              <a:t>是一个高内聚的</a:t>
            </a:r>
            <a:r>
              <a:rPr lang="en-US" altLang="zh-CN" sz="1600">
                <a:solidFill>
                  <a:srgbClr val="000000"/>
                </a:solidFill>
                <a:latin typeface="微软雅黑" panose="020B0503020204020204" charset="-122"/>
                <a:ea typeface="微软雅黑" panose="020B0503020204020204" charset="-122"/>
                <a:sym typeface="+mn-ea"/>
              </a:rPr>
              <a:t> RAG </a:t>
            </a:r>
            <a:r>
              <a:rPr lang="zh-CN" altLang="en-US" sz="1600">
                <a:solidFill>
                  <a:srgbClr val="000000"/>
                </a:solidFill>
                <a:latin typeface="微软雅黑" panose="020B0503020204020204" charset="-122"/>
                <a:ea typeface="微软雅黑" panose="020B0503020204020204" charset="-122"/>
                <a:sym typeface="+mn-ea"/>
              </a:rPr>
              <a:t>文档预处理服务，通过模块化设计（初始化、加载、分片、元数据、入库）实现流</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程解耦，支持单文档</a:t>
            </a:r>
            <a:r>
              <a:rPr lang="en-US" altLang="zh-CN" sz="1600">
                <a:solidFill>
                  <a:srgbClr val="000000"/>
                </a:solidFill>
                <a:latin typeface="微软雅黑" panose="020B0503020204020204" charset="-122"/>
                <a:ea typeface="微软雅黑" panose="020B0503020204020204" charset="-122"/>
                <a:sym typeface="+mn-ea"/>
              </a:rPr>
              <a:t> / </a:t>
            </a:r>
            <a:r>
              <a:rPr lang="zh-CN" altLang="en-US" sz="1600">
                <a:solidFill>
                  <a:srgbClr val="000000"/>
                </a:solidFill>
                <a:latin typeface="微软雅黑" panose="020B0503020204020204" charset="-122"/>
                <a:ea typeface="微软雅黑" panose="020B0503020204020204" charset="-122"/>
                <a:sym typeface="+mn-ea"/>
              </a:rPr>
              <a:t>批量处理，具备完善的异常处理和日志监控。核心价值是将非结构化文档转化为</a:t>
            </a:r>
            <a:r>
              <a:rPr lang="en-US" altLang="zh-CN" sz="1600">
                <a:solidFill>
                  <a:srgbClr val="000000"/>
                </a:solidFill>
                <a:latin typeface="微软雅黑" panose="020B0503020204020204" charset="-122"/>
                <a:ea typeface="微软雅黑" panose="020B0503020204020204" charset="-122"/>
                <a:sym typeface="+mn-ea"/>
              </a:rPr>
              <a:t> Milvus </a:t>
            </a:r>
            <a:r>
              <a:rPr lang="zh-CN" altLang="en-US" sz="1600">
                <a:solidFill>
                  <a:srgbClr val="000000"/>
                </a:solidFill>
                <a:latin typeface="微软雅黑" panose="020B0503020204020204" charset="-122"/>
                <a:ea typeface="微软雅黑" panose="020B0503020204020204" charset="-122"/>
                <a:sym typeface="+mn-ea"/>
              </a:rPr>
              <a:t>可检索的向</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量数据，为后续</a:t>
            </a:r>
            <a:r>
              <a:rPr lang="en-US" altLang="zh-CN" sz="1600">
                <a:solidFill>
                  <a:srgbClr val="000000"/>
                </a:solidFill>
                <a:latin typeface="微软雅黑" panose="020B0503020204020204" charset="-122"/>
                <a:ea typeface="微软雅黑" panose="020B0503020204020204" charset="-122"/>
                <a:sym typeface="+mn-ea"/>
              </a:rPr>
              <a:t> RAG </a:t>
            </a:r>
            <a:r>
              <a:rPr lang="zh-CN" altLang="en-US" sz="1600">
                <a:solidFill>
                  <a:srgbClr val="000000"/>
                </a:solidFill>
                <a:latin typeface="微软雅黑" panose="020B0503020204020204" charset="-122"/>
                <a:ea typeface="微软雅黑" panose="020B0503020204020204" charset="-122"/>
                <a:sym typeface="+mn-ea"/>
              </a:rPr>
              <a:t>检索环节提供数据基础。</a:t>
            </a:r>
            <a:endParaRPr lang="zh-CN" altLang="en-US" sz="1600">
              <a:solidFill>
                <a:srgbClr val="000000"/>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1388745"/>
          </a:xfrm>
          <a:prstGeom prst="rect">
            <a:avLst/>
          </a:prstGeom>
        </p:spPr>
        <p:txBody>
          <a:bodyPr wrap="square">
            <a:noAutofit/>
          </a:bodyPr>
          <a:p>
            <a:pPr lvl="0" algn="l">
              <a:lnSpc>
                <a:spcPts val="1600"/>
              </a:lnSpc>
              <a:spcBef>
                <a:spcPts val="2000"/>
              </a:spcBef>
              <a:spcAft>
                <a:spcPts val="600"/>
              </a:spcAft>
              <a:buClrTx/>
              <a:buSzTx/>
              <a:buFontTx/>
            </a:pPr>
            <a:r>
              <a:rPr lang="en-US" altLang="zh-CN" sz="1600" b="1">
                <a:solidFill>
                  <a:srgbClr val="000000"/>
                </a:solidFill>
                <a:latin typeface="微软雅黑" panose="020B0503020204020204" charset="-122"/>
                <a:ea typeface="微软雅黑" panose="020B0503020204020204" charset="-122"/>
                <a:sym typeface="+mn-ea"/>
              </a:rPr>
              <a:t>DocumentLoader </a:t>
            </a:r>
            <a:r>
              <a:rPr lang="zh-CN" altLang="en-US" sz="1600" b="1">
                <a:solidFill>
                  <a:srgbClr val="000000"/>
                </a:solidFill>
                <a:latin typeface="微软雅黑" panose="020B0503020204020204" charset="-122"/>
                <a:ea typeface="微软雅黑" panose="020B0503020204020204" charset="-122"/>
                <a:sym typeface="+mn-ea"/>
              </a:rPr>
              <a:t>框架代码分析：策略模式实现与文档加载全流程</a:t>
            </a:r>
            <a:endParaRPr lang="zh-CN" altLang="en-US" sz="1600" b="1">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b="1">
                <a:solidFill>
                  <a:srgbClr val="000000"/>
                </a:solidFill>
                <a:latin typeface="微软雅黑" panose="020B0503020204020204" charset="-122"/>
                <a:ea typeface="微软雅黑" panose="020B0503020204020204" charset="-122"/>
                <a:sym typeface="+mn-ea"/>
              </a:rPr>
              <a:t>该代码基于策略模式设计，构建了一套支持多类型文档（</a:t>
            </a:r>
            <a:r>
              <a:rPr lang="en-US" altLang="zh-CN" sz="1600" b="1">
                <a:solidFill>
                  <a:srgbClr val="000000"/>
                </a:solidFill>
                <a:latin typeface="微软雅黑" panose="020B0503020204020204" charset="-122"/>
                <a:ea typeface="微软雅黑" panose="020B0503020204020204" charset="-122"/>
                <a:sym typeface="+mn-ea"/>
              </a:rPr>
              <a:t>TXT/MD/DOC/DOCX/PDF/XLSX/JSON</a:t>
            </a:r>
            <a:r>
              <a:rPr lang="zh-CN" altLang="en-US" sz="1600" b="1">
                <a:solidFill>
                  <a:srgbClr val="000000"/>
                </a:solidFill>
                <a:latin typeface="微软雅黑" panose="020B0503020204020204" charset="-122"/>
                <a:ea typeface="微软雅黑" panose="020B0503020204020204" charset="-122"/>
                <a:sym typeface="+mn-ea"/>
              </a:rPr>
              <a:t>）的统一加载框架，</a:t>
            </a:r>
            <a:endParaRPr lang="zh-CN" altLang="en-US" sz="1600" b="1">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b="1">
                <a:solidFill>
                  <a:srgbClr val="000000"/>
                </a:solidFill>
                <a:latin typeface="微软雅黑" panose="020B0503020204020204" charset="-122"/>
                <a:ea typeface="微软雅黑" panose="020B0503020204020204" charset="-122"/>
                <a:sym typeface="+mn-ea"/>
              </a:rPr>
              <a:t>核心能力包括：文档加载（适配不同格式）、分片文件合并、编码兼容处理、乱码修复等，同时通过工厂类提供简洁的统一</a:t>
            </a:r>
            <a:endParaRPr lang="zh-CN" altLang="en-US" sz="1600" b="1">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b="1">
                <a:solidFill>
                  <a:srgbClr val="000000"/>
                </a:solidFill>
                <a:latin typeface="微软雅黑" panose="020B0503020204020204" charset="-122"/>
                <a:ea typeface="微软雅黑" panose="020B0503020204020204" charset="-122"/>
                <a:sym typeface="+mn-ea"/>
              </a:rPr>
              <a:t>调用接口。</a:t>
            </a:r>
            <a:endParaRPr lang="zh-CN" altLang="en-US" sz="1600" b="1">
              <a:solidFill>
                <a:srgbClr val="000000"/>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427355" y="2592705"/>
            <a:ext cx="8656320" cy="4149725"/>
          </a:xfrm>
          <a:prstGeom prst="rect">
            <a:avLst/>
          </a:prstGeom>
        </p:spPr>
      </p:pic>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301625" y="735330"/>
            <a:ext cx="8420735" cy="3735070"/>
          </a:xfrm>
          <a:prstGeom prst="rect">
            <a:avLst/>
          </a:prstGeom>
        </p:spPr>
      </p:pic>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3" name="图片 2"/>
          <p:cNvPicPr>
            <a:picLocks noChangeAspect="1"/>
          </p:cNvPicPr>
          <p:nvPr/>
        </p:nvPicPr>
        <p:blipFill>
          <a:blip r:embed="rId2"/>
          <a:stretch>
            <a:fillRect/>
          </a:stretch>
        </p:blipFill>
        <p:spPr>
          <a:xfrm>
            <a:off x="267970" y="715645"/>
            <a:ext cx="8992235" cy="5909310"/>
          </a:xfrm>
          <a:prstGeom prst="rect">
            <a:avLst/>
          </a:prstGeom>
        </p:spPr>
      </p:pic>
    </p:spTree>
    <p:custDataLst>
      <p:tags r:id="rId3"/>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4" name="图片 3"/>
          <p:cNvPicPr>
            <a:picLocks noChangeAspect="1"/>
          </p:cNvPicPr>
          <p:nvPr/>
        </p:nvPicPr>
        <p:blipFill>
          <a:blip r:embed="rId2"/>
          <a:stretch>
            <a:fillRect/>
          </a:stretch>
        </p:blipFill>
        <p:spPr>
          <a:xfrm>
            <a:off x="168910" y="746125"/>
            <a:ext cx="10737850" cy="4782185"/>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custDataLst>
              <p:tags r:id="rId1"/>
            </p:custDataLst>
          </p:nvPr>
        </p:nvSpPr>
        <p:spPr>
          <a:xfrm>
            <a:off x="171450" y="12700"/>
            <a:ext cx="10968990" cy="60452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Langchain能做</a:t>
            </a:r>
            <a:r>
              <a:rPr lang="zh-CN" altLang="en-US" sz="2800">
                <a:sym typeface="+mn-ea"/>
              </a:rPr>
              <a:t>什么？</a:t>
            </a:r>
            <a:endParaRPr lang="zh-CN" altLang="en-US" sz="2800">
              <a:sym typeface="+mn-ea"/>
            </a:endParaRPr>
          </a:p>
        </p:txBody>
      </p:sp>
      <p:sp>
        <p:nvSpPr>
          <p:cNvPr id="2" name="文本框 1"/>
          <p:cNvSpPr txBox="1"/>
          <p:nvPr/>
        </p:nvSpPr>
        <p:spPr>
          <a:xfrm>
            <a:off x="4445000" y="930910"/>
            <a:ext cx="2617470" cy="645160"/>
          </a:xfrm>
          <a:prstGeom prst="rect">
            <a:avLst/>
          </a:prstGeom>
          <a:noFill/>
        </p:spPr>
        <p:txBody>
          <a:bodyPr wrap="square" rtlCol="0" anchor="t">
            <a:noAutofit/>
          </a:bodyPr>
          <a:p>
            <a:pPr marL="0" indent="0">
              <a:lnSpc>
                <a:spcPts val="1400"/>
              </a:lnSpc>
              <a:spcBef>
                <a:spcPts val="1400"/>
              </a:spcBef>
              <a:spcAft>
                <a:spcPts val="600"/>
              </a:spcAft>
            </a:pPr>
            <a:r>
              <a:rPr lang="en-US" altLang="zh-CN" sz="2800" b="1">
                <a:solidFill>
                  <a:srgbClr val="000000"/>
                </a:solidFill>
                <a:latin typeface="微软雅黑" panose="020B0503020204020204" charset="-122"/>
                <a:ea typeface="微软雅黑" panose="020B0503020204020204" charset="-122"/>
                <a:cs typeface="微软雅黑" panose="020B0503020204020204" charset="-122"/>
                <a:sym typeface="+mn-ea"/>
              </a:rPr>
              <a:t>6</a:t>
            </a:r>
            <a:r>
              <a:rPr lang="zh-CN" altLang="en-US" sz="2800" b="1">
                <a:solidFill>
                  <a:srgbClr val="000000"/>
                </a:solidFill>
                <a:latin typeface="微软雅黑" panose="020B0503020204020204" charset="-122"/>
                <a:ea typeface="微软雅黑" panose="020B0503020204020204" charset="-122"/>
                <a:cs typeface="微软雅黑" panose="020B0503020204020204" charset="-122"/>
                <a:sym typeface="+mn-ea"/>
              </a:rPr>
              <a:t>种场景</a:t>
            </a:r>
            <a:r>
              <a:rPr lang="zh-CN" altLang="en-US" sz="2800" b="1">
                <a:solidFill>
                  <a:srgbClr val="000000"/>
                </a:solidFill>
                <a:latin typeface="微软雅黑" panose="020B0503020204020204" charset="-122"/>
                <a:ea typeface="微软雅黑" panose="020B0503020204020204" charset="-122"/>
                <a:cs typeface="微软雅黑" panose="020B0503020204020204" charset="-122"/>
                <a:sym typeface="+mn-ea"/>
              </a:rPr>
              <a:t>应用</a:t>
            </a:r>
            <a:endParaRPr lang="zh-CN" altLang="en-US" sz="2800" b="1">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94" name="圆角矩形 93"/>
          <p:cNvSpPr/>
          <p:nvPr/>
        </p:nvSpPr>
        <p:spPr>
          <a:xfrm>
            <a:off x="903605" y="1692910"/>
            <a:ext cx="3130550" cy="15144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endParaRPr lang="zh-CN" altLang="en-US" b="1">
              <a:solidFill>
                <a:schemeClr val="bg1"/>
              </a:solidFill>
              <a:latin typeface="微软雅黑" panose="020B0503020204020204" charset="-122"/>
              <a:ea typeface="微软雅黑" panose="020B0503020204020204" charset="-122"/>
              <a:sym typeface="+mn-ea"/>
            </a:endParaRPr>
          </a:p>
          <a:p>
            <a:pPr algn="l"/>
            <a:r>
              <a:rPr lang="zh-CN" altLang="en-US" b="1">
                <a:solidFill>
                  <a:schemeClr val="bg1"/>
                </a:solidFill>
                <a:latin typeface="微软雅黑" panose="020B0503020204020204" charset="-122"/>
                <a:ea typeface="微软雅黑" panose="020B0503020204020204" charset="-122"/>
                <a:sym typeface="+mn-ea"/>
              </a:rPr>
              <a:t>智能问答系统：结合文档知识库，实现基于特定内容的精准问答（如企业内部文档查询）。</a:t>
            </a:r>
            <a:endParaRPr lang="zh-CN" altLang="en-US" b="1" i="0">
              <a:solidFill>
                <a:schemeClr val="bg1"/>
              </a:solidFill>
              <a:latin typeface="微软雅黑" panose="020B0503020204020204" charset="-122"/>
              <a:ea typeface="微软雅黑" panose="020B0503020204020204" charset="-122"/>
            </a:endParaRPr>
          </a:p>
          <a:p>
            <a:pPr algn="ctr"/>
            <a:endParaRPr lang="zh-CN" altLang="en-US" b="1" i="0">
              <a:solidFill>
                <a:schemeClr val="bg1"/>
              </a:solidFill>
              <a:latin typeface="微软雅黑" panose="020B0503020204020204" charset="-122"/>
              <a:ea typeface="微软雅黑" panose="020B0503020204020204" charset="-122"/>
            </a:endParaRPr>
          </a:p>
        </p:txBody>
      </p:sp>
      <p:sp>
        <p:nvSpPr>
          <p:cNvPr id="95" name="圆角矩形 94"/>
          <p:cNvSpPr/>
          <p:nvPr/>
        </p:nvSpPr>
        <p:spPr>
          <a:xfrm>
            <a:off x="4530725" y="1692910"/>
            <a:ext cx="3130550" cy="15144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b="1">
                <a:solidFill>
                  <a:schemeClr val="bg1"/>
                </a:solidFill>
                <a:latin typeface="微软雅黑" panose="020B0503020204020204" charset="-122"/>
                <a:ea typeface="微软雅黑" panose="020B0503020204020204" charset="-122"/>
                <a:sym typeface="+mn-ea"/>
              </a:rPr>
              <a:t>聊天机器人：支持多轮对话，具备上下文理解能力，适用于客服、助手类应用。</a:t>
            </a:r>
            <a:endParaRPr lang="zh-CN" altLang="en-US" b="1" i="0">
              <a:solidFill>
                <a:schemeClr val="bg1"/>
              </a:solidFill>
              <a:latin typeface="微软雅黑" panose="020B0503020204020204" charset="-122"/>
              <a:ea typeface="微软雅黑" panose="020B0503020204020204" charset="-122"/>
              <a:sym typeface="+mn-ea"/>
            </a:endParaRPr>
          </a:p>
        </p:txBody>
      </p:sp>
      <p:sp>
        <p:nvSpPr>
          <p:cNvPr id="97" name="圆角矩形 96"/>
          <p:cNvSpPr/>
          <p:nvPr/>
        </p:nvSpPr>
        <p:spPr>
          <a:xfrm>
            <a:off x="8073390" y="1692910"/>
            <a:ext cx="3130550" cy="15144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marL="0" indent="0">
              <a:lnSpc>
                <a:spcPts val="1400"/>
              </a:lnSpc>
              <a:spcBef>
                <a:spcPts val="400"/>
              </a:spcBef>
              <a:spcAft>
                <a:spcPts val="400"/>
              </a:spcAft>
              <a:buNone/>
            </a:pPr>
            <a:r>
              <a:rPr lang="zh-CN" altLang="en-US" b="1">
                <a:solidFill>
                  <a:schemeClr val="bg1"/>
                </a:solidFill>
                <a:latin typeface="微软雅黑" panose="020B0503020204020204" charset="-122"/>
                <a:ea typeface="微软雅黑" panose="020B0503020204020204" charset="-122"/>
                <a:sym typeface="+mn-ea"/>
              </a:rPr>
              <a:t>文档分析处理：自动总结长</a:t>
            </a:r>
            <a:endParaRPr lang="zh-CN" altLang="en-US" b="1">
              <a:solidFill>
                <a:schemeClr val="bg1"/>
              </a:solidFill>
              <a:latin typeface="微软雅黑" panose="020B0503020204020204" charset="-122"/>
              <a:ea typeface="微软雅黑" panose="020B0503020204020204" charset="-122"/>
              <a:sym typeface="+mn-ea"/>
            </a:endParaRPr>
          </a:p>
          <a:p>
            <a:pPr marL="0" indent="0">
              <a:lnSpc>
                <a:spcPts val="1400"/>
              </a:lnSpc>
              <a:spcBef>
                <a:spcPts val="400"/>
              </a:spcBef>
              <a:spcAft>
                <a:spcPts val="400"/>
              </a:spcAft>
              <a:buNone/>
            </a:pPr>
            <a:r>
              <a:rPr lang="zh-CN" altLang="en-US" b="1">
                <a:solidFill>
                  <a:schemeClr val="bg1"/>
                </a:solidFill>
                <a:latin typeface="微软雅黑" panose="020B0503020204020204" charset="-122"/>
                <a:ea typeface="微软雅黑" panose="020B0503020204020204" charset="-122"/>
                <a:sym typeface="+mn-ea"/>
              </a:rPr>
              <a:t>文本、提取关键信息、翻译</a:t>
            </a:r>
            <a:endParaRPr lang="zh-CN" altLang="en-US" b="1">
              <a:solidFill>
                <a:schemeClr val="bg1"/>
              </a:solidFill>
              <a:latin typeface="微软雅黑" panose="020B0503020204020204" charset="-122"/>
              <a:ea typeface="微软雅黑" panose="020B0503020204020204" charset="-122"/>
              <a:sym typeface="+mn-ea"/>
            </a:endParaRPr>
          </a:p>
          <a:p>
            <a:pPr marL="0" indent="0">
              <a:lnSpc>
                <a:spcPts val="1400"/>
              </a:lnSpc>
              <a:spcBef>
                <a:spcPts val="400"/>
              </a:spcBef>
              <a:spcAft>
                <a:spcPts val="400"/>
              </a:spcAft>
              <a:buNone/>
            </a:pPr>
            <a:r>
              <a:rPr lang="zh-CN" altLang="en-US" b="1">
                <a:solidFill>
                  <a:schemeClr val="bg1"/>
                </a:solidFill>
                <a:latin typeface="微软雅黑" panose="020B0503020204020204" charset="-122"/>
                <a:ea typeface="微软雅黑" panose="020B0503020204020204" charset="-122"/>
                <a:sym typeface="+mn-ea"/>
              </a:rPr>
              <a:t>或生成摘要。</a:t>
            </a:r>
            <a:endParaRPr lang="zh-CN" altLang="en-US" b="1" i="0">
              <a:solidFill>
                <a:schemeClr val="bg1"/>
              </a:solidFill>
              <a:latin typeface="微软雅黑" panose="020B0503020204020204" charset="-122"/>
              <a:ea typeface="微软雅黑" panose="020B0503020204020204" charset="-122"/>
              <a:sym typeface="+mn-ea"/>
            </a:endParaRPr>
          </a:p>
        </p:txBody>
      </p:sp>
      <p:sp>
        <p:nvSpPr>
          <p:cNvPr id="98" name="圆角矩形 97"/>
          <p:cNvSpPr/>
          <p:nvPr/>
        </p:nvSpPr>
        <p:spPr>
          <a:xfrm>
            <a:off x="903605" y="3691890"/>
            <a:ext cx="3130550" cy="15144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marL="0" indent="0">
              <a:lnSpc>
                <a:spcPts val="1400"/>
              </a:lnSpc>
              <a:spcBef>
                <a:spcPts val="400"/>
              </a:spcBef>
              <a:spcAft>
                <a:spcPts val="400"/>
              </a:spcAft>
              <a:buNone/>
            </a:pPr>
            <a:r>
              <a:rPr lang="zh-CN" altLang="en-US" b="1">
                <a:solidFill>
                  <a:schemeClr val="bg1"/>
                </a:solidFill>
                <a:latin typeface="微软雅黑" panose="020B0503020204020204" charset="-122"/>
                <a:ea typeface="微软雅黑" panose="020B0503020204020204" charset="-122"/>
                <a:sym typeface="+mn-ea"/>
              </a:rPr>
              <a:t>自动化工作流：调用外部工</a:t>
            </a:r>
            <a:endParaRPr lang="zh-CN" altLang="en-US" b="1">
              <a:solidFill>
                <a:schemeClr val="bg1"/>
              </a:solidFill>
              <a:latin typeface="微软雅黑" panose="020B0503020204020204" charset="-122"/>
              <a:ea typeface="微软雅黑" panose="020B0503020204020204" charset="-122"/>
              <a:sym typeface="+mn-ea"/>
            </a:endParaRPr>
          </a:p>
          <a:p>
            <a:pPr marL="0" indent="0">
              <a:lnSpc>
                <a:spcPts val="1400"/>
              </a:lnSpc>
              <a:spcBef>
                <a:spcPts val="400"/>
              </a:spcBef>
              <a:spcAft>
                <a:spcPts val="400"/>
              </a:spcAft>
              <a:buNone/>
            </a:pPr>
            <a:r>
              <a:rPr lang="zh-CN" altLang="en-US" b="1">
                <a:solidFill>
                  <a:schemeClr val="bg1"/>
                </a:solidFill>
                <a:latin typeface="微软雅黑" panose="020B0503020204020204" charset="-122"/>
                <a:ea typeface="微软雅黑" panose="020B0503020204020204" charset="-122"/>
                <a:sym typeface="+mn-ea"/>
              </a:rPr>
              <a:t>具完成任务（如自动发邮件</a:t>
            </a:r>
            <a:endParaRPr lang="zh-CN" altLang="en-US" b="1">
              <a:solidFill>
                <a:schemeClr val="bg1"/>
              </a:solidFill>
              <a:latin typeface="微软雅黑" panose="020B0503020204020204" charset="-122"/>
              <a:ea typeface="微软雅黑" panose="020B0503020204020204" charset="-122"/>
              <a:sym typeface="+mn-ea"/>
            </a:endParaRPr>
          </a:p>
          <a:p>
            <a:pPr marL="0" indent="0">
              <a:lnSpc>
                <a:spcPts val="1400"/>
              </a:lnSpc>
              <a:spcBef>
                <a:spcPts val="400"/>
              </a:spcBef>
              <a:spcAft>
                <a:spcPts val="400"/>
              </a:spcAft>
              <a:buNone/>
            </a:pPr>
            <a:r>
              <a:rPr lang="zh-CN" altLang="en-US" b="1">
                <a:solidFill>
                  <a:schemeClr val="bg1"/>
                </a:solidFill>
                <a:latin typeface="微软雅黑" panose="020B0503020204020204" charset="-122"/>
                <a:ea typeface="微软雅黑" panose="020B0503020204020204" charset="-122"/>
                <a:sym typeface="+mn-ea"/>
              </a:rPr>
              <a:t>、查询数据、生成报表）。</a:t>
            </a:r>
            <a:endParaRPr lang="zh-CN" altLang="en-US" b="1" i="0">
              <a:solidFill>
                <a:schemeClr val="bg1"/>
              </a:solidFill>
              <a:latin typeface="微软雅黑" panose="020B0503020204020204" charset="-122"/>
              <a:ea typeface="微软雅黑" panose="020B0503020204020204" charset="-122"/>
              <a:sym typeface="+mn-ea"/>
            </a:endParaRPr>
          </a:p>
        </p:txBody>
      </p:sp>
      <p:sp>
        <p:nvSpPr>
          <p:cNvPr id="99" name="圆角矩形 98"/>
          <p:cNvSpPr/>
          <p:nvPr/>
        </p:nvSpPr>
        <p:spPr>
          <a:xfrm>
            <a:off x="4583430" y="3691890"/>
            <a:ext cx="3130550" cy="15144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l">
              <a:lnSpc>
                <a:spcPts val="1400"/>
              </a:lnSpc>
              <a:spcBef>
                <a:spcPts val="400"/>
              </a:spcBef>
              <a:spcAft>
                <a:spcPts val="400"/>
              </a:spcAft>
              <a:buClrTx/>
              <a:buSzTx/>
              <a:buFontTx/>
            </a:pPr>
            <a:r>
              <a:rPr lang="zh-CN" altLang="en-US" b="1">
                <a:solidFill>
                  <a:schemeClr val="bg1"/>
                </a:solidFill>
                <a:latin typeface="微软雅黑" panose="020B0503020204020204" charset="-122"/>
                <a:ea typeface="微软雅黑" panose="020B0503020204020204" charset="-122"/>
                <a:sym typeface="+mn-ea"/>
              </a:rPr>
              <a:t>知识图谱构建：从文本中提</a:t>
            </a:r>
            <a:endParaRPr lang="zh-CN" altLang="en-US" b="1">
              <a:solidFill>
                <a:schemeClr val="bg1"/>
              </a:solidFill>
              <a:latin typeface="微软雅黑" panose="020B0503020204020204" charset="-122"/>
              <a:ea typeface="微软雅黑" panose="020B0503020204020204" charset="-122"/>
              <a:sym typeface="+mn-ea"/>
            </a:endParaRPr>
          </a:p>
          <a:p>
            <a:pPr lvl="0" algn="l">
              <a:lnSpc>
                <a:spcPts val="1400"/>
              </a:lnSpc>
              <a:spcBef>
                <a:spcPts val="400"/>
              </a:spcBef>
              <a:spcAft>
                <a:spcPts val="400"/>
              </a:spcAft>
              <a:buClrTx/>
              <a:buSzTx/>
              <a:buFontTx/>
            </a:pPr>
            <a:r>
              <a:rPr lang="zh-CN" altLang="en-US" b="1">
                <a:solidFill>
                  <a:schemeClr val="bg1"/>
                </a:solidFill>
                <a:latin typeface="微软雅黑" panose="020B0503020204020204" charset="-122"/>
                <a:ea typeface="微软雅黑" panose="020B0503020204020204" charset="-122"/>
                <a:sym typeface="+mn-ea"/>
              </a:rPr>
              <a:t>取实体和关系，自动构建结</a:t>
            </a:r>
            <a:endParaRPr lang="zh-CN" altLang="en-US" b="1">
              <a:solidFill>
                <a:schemeClr val="bg1"/>
              </a:solidFill>
              <a:latin typeface="微软雅黑" panose="020B0503020204020204" charset="-122"/>
              <a:ea typeface="微软雅黑" panose="020B0503020204020204" charset="-122"/>
              <a:sym typeface="+mn-ea"/>
            </a:endParaRPr>
          </a:p>
          <a:p>
            <a:pPr lvl="0" algn="l">
              <a:lnSpc>
                <a:spcPts val="1400"/>
              </a:lnSpc>
              <a:spcBef>
                <a:spcPts val="400"/>
              </a:spcBef>
              <a:spcAft>
                <a:spcPts val="400"/>
              </a:spcAft>
              <a:buClrTx/>
              <a:buSzTx/>
              <a:buFontTx/>
            </a:pPr>
            <a:r>
              <a:rPr lang="zh-CN" altLang="en-US" b="1">
                <a:solidFill>
                  <a:schemeClr val="bg1"/>
                </a:solidFill>
                <a:latin typeface="微软雅黑" panose="020B0503020204020204" charset="-122"/>
                <a:ea typeface="微软雅黑" panose="020B0503020204020204" charset="-122"/>
                <a:sym typeface="+mn-ea"/>
              </a:rPr>
              <a:t>构化知识。</a:t>
            </a:r>
            <a:endParaRPr lang="zh-CN" altLang="en-US" b="1">
              <a:solidFill>
                <a:schemeClr val="bg1"/>
              </a:solidFill>
              <a:latin typeface="微软雅黑" panose="020B0503020204020204" charset="-122"/>
              <a:ea typeface="微软雅黑" panose="020B0503020204020204" charset="-122"/>
              <a:sym typeface="+mn-ea"/>
            </a:endParaRPr>
          </a:p>
        </p:txBody>
      </p:sp>
      <p:sp>
        <p:nvSpPr>
          <p:cNvPr id="100" name="圆角矩形 99"/>
          <p:cNvSpPr/>
          <p:nvPr/>
        </p:nvSpPr>
        <p:spPr>
          <a:xfrm>
            <a:off x="8140065" y="3691890"/>
            <a:ext cx="3130550" cy="15144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l">
              <a:lnSpc>
                <a:spcPts val="1400"/>
              </a:lnSpc>
              <a:spcBef>
                <a:spcPts val="400"/>
              </a:spcBef>
              <a:spcAft>
                <a:spcPts val="400"/>
              </a:spcAft>
              <a:buClrTx/>
              <a:buSzTx/>
              <a:buFontTx/>
            </a:pPr>
            <a:r>
              <a:rPr lang="zh-CN" altLang="en-US" b="1">
                <a:solidFill>
                  <a:schemeClr val="bg1"/>
                </a:solidFill>
                <a:latin typeface="微软雅黑" panose="020B0503020204020204" charset="-122"/>
                <a:ea typeface="微软雅黑" panose="020B0503020204020204" charset="-122"/>
                <a:sym typeface="+mn-ea"/>
              </a:rPr>
              <a:t>代码辅助工具：生成、解释</a:t>
            </a:r>
            <a:endParaRPr lang="zh-CN" altLang="en-US" b="1">
              <a:solidFill>
                <a:schemeClr val="bg1"/>
              </a:solidFill>
              <a:latin typeface="微软雅黑" panose="020B0503020204020204" charset="-122"/>
              <a:ea typeface="微软雅黑" panose="020B0503020204020204" charset="-122"/>
              <a:sym typeface="+mn-ea"/>
            </a:endParaRPr>
          </a:p>
          <a:p>
            <a:pPr lvl="0" algn="l">
              <a:lnSpc>
                <a:spcPts val="1400"/>
              </a:lnSpc>
              <a:spcBef>
                <a:spcPts val="400"/>
              </a:spcBef>
              <a:spcAft>
                <a:spcPts val="400"/>
              </a:spcAft>
              <a:buClrTx/>
              <a:buSzTx/>
              <a:buFontTx/>
            </a:pPr>
            <a:r>
              <a:rPr lang="zh-CN" altLang="en-US" b="1">
                <a:solidFill>
                  <a:schemeClr val="bg1"/>
                </a:solidFill>
                <a:latin typeface="微软雅黑" panose="020B0503020204020204" charset="-122"/>
                <a:ea typeface="微软雅黑" panose="020B0503020204020204" charset="-122"/>
                <a:sym typeface="+mn-ea"/>
              </a:rPr>
              <a:t>或调试代码，结合版本控制</a:t>
            </a:r>
            <a:endParaRPr lang="zh-CN" altLang="en-US" b="1">
              <a:solidFill>
                <a:schemeClr val="bg1"/>
              </a:solidFill>
              <a:latin typeface="微软雅黑" panose="020B0503020204020204" charset="-122"/>
              <a:ea typeface="微软雅黑" panose="020B0503020204020204" charset="-122"/>
              <a:sym typeface="+mn-ea"/>
            </a:endParaRPr>
          </a:p>
          <a:p>
            <a:pPr lvl="0" algn="l">
              <a:lnSpc>
                <a:spcPts val="1400"/>
              </a:lnSpc>
              <a:spcBef>
                <a:spcPts val="400"/>
              </a:spcBef>
              <a:spcAft>
                <a:spcPts val="400"/>
              </a:spcAft>
              <a:buClrTx/>
              <a:buSzTx/>
              <a:buFontTx/>
            </a:pPr>
            <a:r>
              <a:rPr lang="zh-CN" altLang="en-US" b="1">
                <a:solidFill>
                  <a:schemeClr val="bg1"/>
                </a:solidFill>
                <a:latin typeface="微软雅黑" panose="020B0503020204020204" charset="-122"/>
                <a:ea typeface="微软雅黑" panose="020B0503020204020204" charset="-122"/>
                <a:sym typeface="+mn-ea"/>
              </a:rPr>
              <a:t>系统实现开发辅助。</a:t>
            </a:r>
            <a:endParaRPr lang="zh-CN" altLang="en-US" b="1">
              <a:solidFill>
                <a:schemeClr val="bg1"/>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168910" y="750570"/>
            <a:ext cx="7204075" cy="5894070"/>
          </a:xfrm>
          <a:prstGeom prst="rect">
            <a:avLst/>
          </a:prstGeom>
        </p:spPr>
      </p:pic>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233680" y="744855"/>
            <a:ext cx="5744210" cy="5966460"/>
          </a:xfrm>
          <a:prstGeom prst="rect">
            <a:avLst/>
          </a:prstGeom>
        </p:spPr>
      </p:pic>
    </p:spTree>
    <p:custDataLst>
      <p:tags r:id="rId3"/>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3" name="图片 2"/>
          <p:cNvPicPr>
            <a:picLocks noChangeAspect="1"/>
          </p:cNvPicPr>
          <p:nvPr/>
        </p:nvPicPr>
        <p:blipFill>
          <a:blip r:embed="rId2"/>
          <a:stretch>
            <a:fillRect/>
          </a:stretch>
        </p:blipFill>
        <p:spPr>
          <a:xfrm>
            <a:off x="222885" y="819150"/>
            <a:ext cx="7343140" cy="5267325"/>
          </a:xfrm>
          <a:prstGeom prst="rect">
            <a:avLst/>
          </a:prstGeom>
        </p:spPr>
      </p:pic>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360680" y="848360"/>
            <a:ext cx="7833995" cy="5462270"/>
          </a:xfrm>
          <a:prstGeom prst="rect">
            <a:avLst/>
          </a:prstGeom>
        </p:spPr>
      </p:pic>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8" name="图片 7"/>
          <p:cNvPicPr>
            <a:picLocks noChangeAspect="1"/>
          </p:cNvPicPr>
          <p:nvPr/>
        </p:nvPicPr>
        <p:blipFill>
          <a:blip r:embed="rId2"/>
          <a:stretch>
            <a:fillRect/>
          </a:stretch>
        </p:blipFill>
        <p:spPr>
          <a:xfrm>
            <a:off x="219075" y="733425"/>
            <a:ext cx="7412355" cy="5920740"/>
          </a:xfrm>
          <a:prstGeom prst="rect">
            <a:avLst/>
          </a:prstGeom>
        </p:spPr>
      </p:pic>
    </p:spTree>
    <p:custDataLst>
      <p:tags r:id="rId3"/>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3" name="图片 2"/>
          <p:cNvPicPr>
            <a:picLocks noChangeAspect="1"/>
          </p:cNvPicPr>
          <p:nvPr/>
        </p:nvPicPr>
        <p:blipFill>
          <a:blip r:embed="rId2"/>
          <a:stretch>
            <a:fillRect/>
          </a:stretch>
        </p:blipFill>
        <p:spPr>
          <a:xfrm>
            <a:off x="168910" y="705485"/>
            <a:ext cx="11038840" cy="3147695"/>
          </a:xfrm>
          <a:prstGeom prst="rect">
            <a:avLst/>
          </a:prstGeom>
        </p:spPr>
      </p:pic>
    </p:spTree>
    <p:custDataLst>
      <p:tags r:id="rId3"/>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graphicFrame>
        <p:nvGraphicFramePr>
          <p:cNvPr id="2" name="表格 1"/>
          <p:cNvGraphicFramePr/>
          <p:nvPr/>
        </p:nvGraphicFramePr>
        <p:xfrm>
          <a:off x="541020" y="892048"/>
          <a:ext cx="9939020" cy="4775200"/>
        </p:xfrm>
        <a:graphic>
          <a:graphicData uri="http://schemas.openxmlformats.org/drawingml/2006/table">
            <a:tbl>
              <a:tblPr/>
              <a:tblGrid>
                <a:gridCol w="4969510"/>
                <a:gridCol w="4969510"/>
              </a:tblGrid>
              <a:tr h="313055">
                <a:tc>
                  <a:txBody>
                    <a:bodyPr/>
                    <a:p>
                      <a:pPr marL="0" indent="0">
                        <a:lnSpc>
                          <a:spcPts val="1400"/>
                        </a:lnSpc>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方法名</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功能与核心逻辑</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818515">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fix_garbled_text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静态方法，修复乱码：</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尝试</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latin-1</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编码还原为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utf-8</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（解决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UTF-8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被误读为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latin-1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的问题）；</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失败则尝试</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gbk</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修复；</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最终无法修复则返回原始文本。</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3055">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unescape_json</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处理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JSON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转义字符（如</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\uXXXX</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），递归修复列表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字典中的乱码。</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818515">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json_parser</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读取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JSON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文件：</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utf-8</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编码加载；</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调用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unescape_json</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修复转义与乱码；</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标准化输出为列表（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dict→[dict]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list→list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，其他</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其他</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818515">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_extract_and_split_content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提取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JSON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内容并分割超长文本：</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优先提取</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content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/text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等明显内容字段；</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无明显字段则转换为格式化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JSON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字符串；</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内容超长时按</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max_single_content_length</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分割为多个分片。</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818515">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load</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调用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json_parser</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加载并修复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JSON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数据；</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遍历数据项，调用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_extract_and_split_content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处理内容；</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为每个分片创建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Document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（元数据含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item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索引、分片索引、总分片数）；</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4.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Document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列表。</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3055">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get_file_type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返回</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[".json"]</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13055">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merge_chunks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重写为文本合并：以</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utf-8</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编码合并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JSON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分片（避免二进制合并破坏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JSON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结构）。</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3" name="图片 2"/>
          <p:cNvPicPr>
            <a:picLocks noChangeAspect="1"/>
          </p:cNvPicPr>
          <p:nvPr/>
        </p:nvPicPr>
        <p:blipFill>
          <a:blip r:embed="rId2"/>
          <a:stretch>
            <a:fillRect/>
          </a:stretch>
        </p:blipFill>
        <p:spPr>
          <a:xfrm>
            <a:off x="226060" y="758825"/>
            <a:ext cx="11673840" cy="4117975"/>
          </a:xfrm>
          <a:prstGeom prst="rect">
            <a:avLst/>
          </a:prstGeom>
        </p:spPr>
      </p:pic>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graphicFrame>
        <p:nvGraphicFramePr>
          <p:cNvPr id="2" name="表格 1"/>
          <p:cNvGraphicFramePr/>
          <p:nvPr/>
        </p:nvGraphicFramePr>
        <p:xfrm>
          <a:off x="326390" y="981075"/>
          <a:ext cx="10485120" cy="0"/>
        </p:xfrm>
        <a:graphic>
          <a:graphicData uri="http://schemas.openxmlformats.org/drawingml/2006/table">
            <a:tbl>
              <a:tblPr/>
              <a:tblGrid>
                <a:gridCol w="2621280"/>
                <a:gridCol w="2621280"/>
                <a:gridCol w="2621280"/>
                <a:gridCol w="2621280"/>
              </a:tblGrid>
              <a:tr h="0">
                <a:tc>
                  <a:txBody>
                    <a:bodyPr/>
                    <a:p>
                      <a:pPr marL="0" indent="0">
                        <a:lnSpc>
                          <a:spcPts val="1400"/>
                        </a:lnSpc>
                        <a:spcBef>
                          <a:spcPct val="0"/>
                        </a:spcBef>
                        <a:spcAft>
                          <a:spcPct val="0"/>
                        </a:spcAft>
                      </a:pPr>
                      <a:r>
                        <a:rPr lang="zh-CN" altLang="en-US" sz="1400" b="1" i="0">
                          <a:solidFill>
                            <a:schemeClr val="tx1"/>
                          </a:solidFill>
                          <a:latin typeface="微软雅黑" panose="020B0503020204020204" charset="-122"/>
                          <a:ea typeface="微软雅黑" panose="020B0503020204020204" charset="-122"/>
                        </a:rPr>
                        <a:t>方法名</a:t>
                      </a:r>
                      <a:endParaRPr lang="zh-CN" altLang="en-US" sz="1400" b="1" i="0">
                        <a:solidFill>
                          <a:schemeClr val="tx1"/>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1" i="0">
                          <a:solidFill>
                            <a:schemeClr val="tx1"/>
                          </a:solidFill>
                          <a:latin typeface="微软雅黑" panose="020B0503020204020204" charset="-122"/>
                          <a:ea typeface="微软雅黑" panose="020B0503020204020204" charset="-122"/>
                        </a:rPr>
                        <a:t>功能职责</a:t>
                      </a:r>
                      <a:endParaRPr lang="zh-CN" altLang="en-US" sz="1400" b="1" i="0">
                        <a:solidFill>
                          <a:schemeClr val="tx1"/>
                        </a:solidFill>
                        <a:latin typeface="微软雅黑" panose="020B0503020204020204" charset="-122"/>
                        <a:ea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1" i="0">
                          <a:solidFill>
                            <a:schemeClr val="tx1"/>
                          </a:solidFill>
                          <a:latin typeface="微软雅黑" panose="020B0503020204020204" charset="-122"/>
                          <a:ea typeface="微软雅黑" panose="020B0503020204020204" charset="-122"/>
                        </a:rPr>
                        <a:t>参数说明</a:t>
                      </a:r>
                      <a:endParaRPr lang="zh-CN" altLang="en-US" sz="1400" b="1" i="0">
                        <a:solidFill>
                          <a:schemeClr val="tx1"/>
                        </a:solidFill>
                        <a:latin typeface="微软雅黑" panose="020B0503020204020204" charset="-122"/>
                        <a:ea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1" i="0">
                          <a:solidFill>
                            <a:schemeClr val="tx1"/>
                          </a:solidFill>
                          <a:latin typeface="微软雅黑" panose="020B0503020204020204" charset="-122"/>
                          <a:ea typeface="微软雅黑" panose="020B0503020204020204" charset="-122"/>
                        </a:rPr>
                        <a:t>返回值</a:t>
                      </a:r>
                      <a:endParaRPr lang="zh-CN" altLang="en-US" sz="1400" b="1" i="0">
                        <a:solidFill>
                          <a:schemeClr val="tx1"/>
                        </a:solidFill>
                        <a:latin typeface="微软雅黑" panose="020B0503020204020204" charset="-122"/>
                        <a:ea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__init__</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实例化所有具体策略；</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构建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type_strategy_map</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映射；</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初始化单例工厂。</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get_strategy</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根据文件路径的扩展名，获取对应的加载策略。</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file_path: str</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（待加载文件路径）</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DocumentLoaderStrategy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（对应的策略实例）</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load_document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统一文档加载入口：</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检查文件是否存在；</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获取策略；</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调用策略</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load</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file_path: str</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（待加载文件路径）</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List[Document]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（加载后的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Document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列表）</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merge_and_load_chunks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合并分片文件后加载：</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按分片序号排序；</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创建临时文件；</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调用策略合并；</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4.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加载合并后的文件；</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5.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清理临时目录。</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chunk_files: List[Tuple[str, int]]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（分片路径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序号）；</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 original_filename: str</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（原始文件名，用于确定格式）</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List[Document]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（合并后加载的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Document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列表）</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698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381635" y="883285"/>
            <a:ext cx="6887845" cy="6009005"/>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rPr>
              <a:t>Langchain </a:t>
            </a:r>
            <a:r>
              <a:rPr lang="zh-CN" altLang="en-US" sz="2700" b="1">
                <a:solidFill>
                  <a:schemeClr val="accent1"/>
                </a:solidFill>
                <a:latin typeface="+mj-ea"/>
                <a:ea typeface="+mj-ea"/>
                <a:cs typeface="+mj-ea"/>
              </a:rPr>
              <a:t>介绍</a:t>
            </a:r>
            <a:endParaRPr lang="zh-CN" altLang="en-US" sz="2700" b="1">
              <a:solidFill>
                <a:schemeClr val="accent1"/>
              </a:solidFill>
              <a:latin typeface="+mj-ea"/>
              <a:ea typeface="+mj-ea"/>
              <a:cs typeface="+mj-ea"/>
            </a:endParaRPr>
          </a:p>
        </p:txBody>
      </p:sp>
      <p:pic>
        <p:nvPicPr>
          <p:cNvPr id="2" name="图片 1"/>
          <p:cNvPicPr>
            <a:picLocks noChangeAspect="1"/>
          </p:cNvPicPr>
          <p:nvPr/>
        </p:nvPicPr>
        <p:blipFill>
          <a:blip r:embed="rId2"/>
          <a:stretch>
            <a:fillRect/>
          </a:stretch>
        </p:blipFill>
        <p:spPr>
          <a:xfrm>
            <a:off x="274955" y="882015"/>
            <a:ext cx="5886450" cy="4184650"/>
          </a:xfrm>
          <a:prstGeom prst="rect">
            <a:avLst/>
          </a:prstGeom>
        </p:spPr>
      </p:pic>
      <p:pic>
        <p:nvPicPr>
          <p:cNvPr id="3" name="图片 2"/>
          <p:cNvPicPr>
            <a:picLocks noChangeAspect="1"/>
          </p:cNvPicPr>
          <p:nvPr/>
        </p:nvPicPr>
        <p:blipFill>
          <a:blip r:embed="rId3"/>
          <a:stretch>
            <a:fillRect/>
          </a:stretch>
        </p:blipFill>
        <p:spPr>
          <a:xfrm>
            <a:off x="6261100" y="837565"/>
            <a:ext cx="5810250" cy="4607560"/>
          </a:xfrm>
          <a:prstGeom prst="rect">
            <a:avLst/>
          </a:prstGeom>
        </p:spPr>
      </p:pic>
    </p:spTree>
    <p:custDataLst>
      <p:tags r:id="rId4"/>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3" name="图片 2"/>
          <p:cNvPicPr>
            <a:picLocks noChangeAspect="1"/>
          </p:cNvPicPr>
          <p:nvPr/>
        </p:nvPicPr>
        <p:blipFill>
          <a:blip r:embed="rId2"/>
          <a:stretch>
            <a:fillRect/>
          </a:stretch>
        </p:blipFill>
        <p:spPr>
          <a:xfrm>
            <a:off x="168910" y="939800"/>
            <a:ext cx="9768205" cy="3569970"/>
          </a:xfrm>
          <a:prstGeom prst="rect">
            <a:avLst/>
          </a:prstGeom>
        </p:spPr>
      </p:pic>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3" name="图片 2"/>
          <p:cNvPicPr>
            <a:picLocks noChangeAspect="1"/>
          </p:cNvPicPr>
          <p:nvPr/>
        </p:nvPicPr>
        <p:blipFill>
          <a:blip r:embed="rId2"/>
          <a:stretch>
            <a:fillRect/>
          </a:stretch>
        </p:blipFill>
        <p:spPr>
          <a:xfrm>
            <a:off x="260985" y="799465"/>
            <a:ext cx="11193780" cy="4370705"/>
          </a:xfrm>
          <a:prstGeom prst="rect">
            <a:avLst/>
          </a:prstGeom>
        </p:spPr>
      </p:pic>
    </p:spTree>
    <p:custDataLst>
      <p:tags r:id="rId3"/>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169545" y="706120"/>
            <a:ext cx="11424920" cy="2568575"/>
          </a:xfrm>
          <a:prstGeom prst="rect">
            <a:avLst/>
          </a:prstGeom>
        </p:spPr>
        <p:txBody>
          <a:bodyPr wrap="square">
            <a:noAutofit/>
          </a:bodyPr>
          <a:p>
            <a:pPr lvl="0" algn="l">
              <a:lnSpc>
                <a:spcPts val="1600"/>
              </a:lnSpc>
              <a:spcBef>
                <a:spcPts val="2000"/>
              </a:spcBef>
              <a:spcAft>
                <a:spcPts val="600"/>
              </a:spcAft>
              <a:buClrTx/>
              <a:buSzTx/>
              <a:buFontTx/>
            </a:pPr>
            <a:r>
              <a:rPr lang="en-US" altLang="zh-CN" sz="1600" b="1">
                <a:solidFill>
                  <a:srgbClr val="000000"/>
                </a:solidFill>
                <a:latin typeface="微软雅黑" panose="020B0503020204020204" charset="-122"/>
                <a:ea typeface="微软雅黑" panose="020B0503020204020204" charset="-122"/>
                <a:sym typeface="+mn-ea"/>
              </a:rPr>
              <a:t>MultiCollectionQueryService</a:t>
            </a:r>
            <a:endParaRPr lang="en-US" altLang="zh-CN" sz="1600" b="1">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b="1">
                <a:solidFill>
                  <a:srgbClr val="000000"/>
                </a:solidFill>
                <a:latin typeface="微软雅黑" panose="020B0503020204020204" charset="-122"/>
                <a:ea typeface="微软雅黑" panose="020B0503020204020204" charset="-122"/>
                <a:sym typeface="+mn-ea"/>
              </a:rPr>
              <a:t>该类是基于</a:t>
            </a:r>
            <a:r>
              <a:rPr lang="en-US" altLang="zh-CN" sz="1600" b="1">
                <a:solidFill>
                  <a:srgbClr val="000000"/>
                </a:solidFill>
                <a:latin typeface="微软雅黑" panose="020B0503020204020204" charset="-122"/>
                <a:ea typeface="微软雅黑" panose="020B0503020204020204" charset="-122"/>
                <a:sym typeface="+mn-ea"/>
              </a:rPr>
              <a:t> LangChain + Ollama + Milvus </a:t>
            </a:r>
            <a:r>
              <a:rPr lang="zh-CN" altLang="en-US" sz="1600" b="1">
                <a:solidFill>
                  <a:srgbClr val="000000"/>
                </a:solidFill>
                <a:latin typeface="微软雅黑" panose="020B0503020204020204" charset="-122"/>
                <a:ea typeface="微软雅黑" panose="020B0503020204020204" charset="-122"/>
                <a:sym typeface="+mn-ea"/>
              </a:rPr>
              <a:t>的多向量集合</a:t>
            </a:r>
            <a:r>
              <a:rPr lang="en-US" altLang="zh-CN" sz="1600" b="1">
                <a:solidFill>
                  <a:srgbClr val="000000"/>
                </a:solidFill>
                <a:latin typeface="微软雅黑" panose="020B0503020204020204" charset="-122"/>
                <a:ea typeface="微软雅黑" panose="020B0503020204020204" charset="-122"/>
                <a:sym typeface="+mn-ea"/>
              </a:rPr>
              <a:t> RAG </a:t>
            </a:r>
            <a:r>
              <a:rPr lang="zh-CN" altLang="en-US" sz="1600" b="1">
                <a:solidFill>
                  <a:srgbClr val="000000"/>
                </a:solidFill>
                <a:latin typeface="微软雅黑" panose="020B0503020204020204" charset="-122"/>
                <a:ea typeface="微软雅黑" panose="020B0503020204020204" charset="-122"/>
                <a:sym typeface="+mn-ea"/>
              </a:rPr>
              <a:t>查询服务，核心能力是跨多个</a:t>
            </a:r>
            <a:r>
              <a:rPr lang="en-US" altLang="zh-CN" sz="1600" b="1">
                <a:solidFill>
                  <a:srgbClr val="000000"/>
                </a:solidFill>
                <a:latin typeface="微软雅黑" panose="020B0503020204020204" charset="-122"/>
                <a:ea typeface="微软雅黑" panose="020B0503020204020204" charset="-122"/>
                <a:sym typeface="+mn-ea"/>
              </a:rPr>
              <a:t> Milvus </a:t>
            </a:r>
            <a:r>
              <a:rPr lang="zh-CN" altLang="en-US" sz="1600" b="1">
                <a:solidFill>
                  <a:srgbClr val="000000"/>
                </a:solidFill>
                <a:latin typeface="微软雅黑" panose="020B0503020204020204" charset="-122"/>
                <a:ea typeface="微软雅黑" panose="020B0503020204020204" charset="-122"/>
                <a:sym typeface="+mn-ea"/>
              </a:rPr>
              <a:t>集合并行查询文档</a:t>
            </a:r>
            <a:endParaRPr lang="zh-CN" altLang="en-US" sz="1600" b="1">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b="1">
                <a:solidFill>
                  <a:srgbClr val="000000"/>
                </a:solidFill>
                <a:latin typeface="微软雅黑" panose="020B0503020204020204" charset="-122"/>
                <a:ea typeface="微软雅黑" panose="020B0503020204020204" charset="-122"/>
                <a:sym typeface="+mn-ea"/>
              </a:rPr>
              <a:t>向量、对结果进行智能重排序（</a:t>
            </a:r>
            <a:r>
              <a:rPr lang="en-US" altLang="zh-CN" sz="1600" b="1">
                <a:solidFill>
                  <a:srgbClr val="000000"/>
                </a:solidFill>
                <a:latin typeface="微软雅黑" panose="020B0503020204020204" charset="-122"/>
                <a:ea typeface="微软雅黑" panose="020B0503020204020204" charset="-122"/>
                <a:sym typeface="+mn-ea"/>
              </a:rPr>
              <a:t>Rerank</a:t>
            </a:r>
            <a:r>
              <a:rPr lang="zh-CN" altLang="en-US" sz="1600" b="1">
                <a:solidFill>
                  <a:srgbClr val="000000"/>
                </a:solidFill>
                <a:latin typeface="微软雅黑" panose="020B0503020204020204" charset="-122"/>
                <a:ea typeface="微软雅黑" panose="020B0503020204020204" charset="-122"/>
                <a:sym typeface="+mn-ea"/>
              </a:rPr>
              <a:t>），并生成</a:t>
            </a:r>
            <a:r>
              <a:rPr lang="en-US" altLang="zh-CN" sz="1600" b="1">
                <a:solidFill>
                  <a:srgbClr val="000000"/>
                </a:solidFill>
                <a:latin typeface="微软雅黑" panose="020B0503020204020204" charset="-122"/>
                <a:ea typeface="微软雅黑" panose="020B0503020204020204" charset="-122"/>
                <a:sym typeface="+mn-ea"/>
              </a:rPr>
              <a:t> LLM </a:t>
            </a:r>
            <a:r>
              <a:rPr lang="zh-CN" altLang="en-US" sz="1600" b="1">
                <a:solidFill>
                  <a:srgbClr val="000000"/>
                </a:solidFill>
                <a:latin typeface="微软雅黑" panose="020B0503020204020204" charset="-122"/>
                <a:ea typeface="微软雅黑" panose="020B0503020204020204" charset="-122"/>
                <a:sym typeface="+mn-ea"/>
              </a:rPr>
              <a:t>响应，适用于需要按文件类型（如</a:t>
            </a:r>
            <a:r>
              <a:rPr lang="en-US" altLang="zh-CN" sz="1600" b="1">
                <a:solidFill>
                  <a:srgbClr val="000000"/>
                </a:solidFill>
                <a:latin typeface="微软雅黑" panose="020B0503020204020204" charset="-122"/>
                <a:ea typeface="微软雅黑" panose="020B0503020204020204" charset="-122"/>
                <a:sym typeface="+mn-ea"/>
              </a:rPr>
              <a:t> docx/pdf/txt</a:t>
            </a:r>
            <a:r>
              <a:rPr lang="zh-CN" altLang="en-US" sz="1600" b="1">
                <a:solidFill>
                  <a:srgbClr val="000000"/>
                </a:solidFill>
                <a:latin typeface="微软雅黑" panose="020B0503020204020204" charset="-122"/>
                <a:ea typeface="微软雅黑" panose="020B0503020204020204" charset="-122"/>
                <a:sym typeface="+mn-ea"/>
              </a:rPr>
              <a:t>）分集合存储的</a:t>
            </a:r>
            <a:endParaRPr lang="zh-CN" altLang="en-US" sz="1600" b="1">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b="1">
                <a:solidFill>
                  <a:srgbClr val="000000"/>
                </a:solidFill>
                <a:latin typeface="微软雅黑" panose="020B0503020204020204" charset="-122"/>
                <a:ea typeface="微软雅黑" panose="020B0503020204020204" charset="-122"/>
                <a:sym typeface="+mn-ea"/>
              </a:rPr>
              <a:t>场景（如法律文档、企业知识库）。</a:t>
            </a:r>
            <a:endParaRPr lang="zh-CN" altLang="en-US" sz="1600" b="1">
              <a:solidFill>
                <a:srgbClr val="000000"/>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2568575"/>
          </a:xfrm>
          <a:prstGeom prst="rect">
            <a:avLst/>
          </a:prstGeom>
        </p:spPr>
        <p:txBody>
          <a:bodyPr wrap="square">
            <a:noAutofit/>
          </a:bodyPr>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2. </a:t>
            </a:r>
            <a:r>
              <a:rPr lang="zh-CN" altLang="en-US" sz="1600">
                <a:solidFill>
                  <a:srgbClr val="000000"/>
                </a:solidFill>
                <a:latin typeface="微软雅黑" panose="020B0503020204020204" charset="-122"/>
                <a:ea typeface="微软雅黑" panose="020B0503020204020204" charset="-122"/>
                <a:sym typeface="+mn-ea"/>
              </a:rPr>
              <a:t>核心依赖</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endParaRPr lang="zh-CN" altLang="en-US" sz="1600">
              <a:solidFill>
                <a:srgbClr val="000000"/>
              </a:solidFill>
              <a:latin typeface="微软雅黑" panose="020B0503020204020204" charset="-122"/>
              <a:ea typeface="微软雅黑" panose="020B0503020204020204" charset="-122"/>
              <a:sym typeface="+mn-ea"/>
            </a:endParaRPr>
          </a:p>
        </p:txBody>
      </p:sp>
      <p:graphicFrame>
        <p:nvGraphicFramePr>
          <p:cNvPr id="2" name="表格 1"/>
          <p:cNvGraphicFramePr/>
          <p:nvPr>
            <p:custDataLst>
              <p:tags r:id="rId2"/>
            </p:custDataLst>
          </p:nvPr>
        </p:nvGraphicFramePr>
        <p:xfrm>
          <a:off x="524510" y="1234440"/>
          <a:ext cx="9693910" cy="4598670"/>
        </p:xfrm>
        <a:graphic>
          <a:graphicData uri="http://schemas.openxmlformats.org/drawingml/2006/table">
            <a:tbl>
              <a:tblPr firstRow="1" bandRow="1">
                <a:tableStyleId>{5C22544A-7EE6-4342-B048-85BDC9FD1C3A}</a:tableStyleId>
              </a:tblPr>
              <a:tblGrid>
                <a:gridCol w="4846955"/>
                <a:gridCol w="4846955"/>
              </a:tblGrid>
              <a:tr h="575310">
                <a:tc>
                  <a:txBody>
                    <a:bodyPr/>
                    <a:p>
                      <a:pPr>
                        <a:buNone/>
                      </a:pPr>
                      <a:r>
                        <a:rPr lang="zh-CN" altLang="en-US"/>
                        <a:t>依赖组件</a:t>
                      </a:r>
                      <a:r>
                        <a:rPr lang="en-US" altLang="zh-CN"/>
                        <a:t> / </a:t>
                      </a:r>
                      <a:r>
                        <a:rPr lang="zh-CN" altLang="en-US"/>
                        <a:t>类</a:t>
                      </a:r>
                      <a:endParaRPr lang="zh-CN" altLang="en-US"/>
                    </a:p>
                  </a:txBody>
                  <a:tcPr/>
                </a:tc>
                <a:tc>
                  <a:txBody>
                    <a:bodyPr/>
                    <a:p>
                      <a:pPr>
                        <a:buNone/>
                      </a:pPr>
                      <a:r>
                        <a:rPr lang="zh-CN" altLang="en-US"/>
                        <a:t>作用</a:t>
                      </a:r>
                      <a:endParaRPr lang="zh-CN" altLang="en-US"/>
                    </a:p>
                  </a:txBody>
                  <a:tcPr/>
                </a:tc>
              </a:tr>
              <a:tr h="603885">
                <a:tc>
                  <a:txBody>
                    <a:bodyPr/>
                    <a:p>
                      <a:pPr>
                        <a:buNone/>
                      </a:pPr>
                      <a:r>
                        <a:rPr lang="en-US" altLang="en-US"/>
                        <a:t>OllamaEmbeddings</a:t>
                      </a:r>
                      <a:endParaRPr lang="en-US" altLang="en-US"/>
                    </a:p>
                  </a:txBody>
                  <a:tcPr/>
                </a:tc>
                <a:tc>
                  <a:txBody>
                    <a:bodyPr/>
                    <a:p>
                      <a:pPr>
                        <a:buNone/>
                      </a:pPr>
                      <a:r>
                        <a:rPr lang="zh-CN" altLang="en-US"/>
                        <a:t>生成查询文本的向量表示（用于</a:t>
                      </a:r>
                      <a:r>
                        <a:rPr lang="en-US" altLang="zh-CN"/>
                        <a:t> Milvus </a:t>
                      </a:r>
                      <a:r>
                        <a:rPr lang="zh-CN" altLang="en-US"/>
                        <a:t>相似性检索）</a:t>
                      </a:r>
                      <a:endParaRPr lang="en-US" altLang="zh-CN"/>
                    </a:p>
                    <a:p>
                      <a:pPr>
                        <a:buNone/>
                      </a:pPr>
                      <a:endParaRPr lang="en-US" altLang="zh-CN"/>
                    </a:p>
                  </a:txBody>
                  <a:tcPr/>
                </a:tc>
              </a:tr>
              <a:tr h="365760">
                <a:tc>
                  <a:txBody>
                    <a:bodyPr/>
                    <a:p>
                      <a:pPr>
                        <a:buNone/>
                      </a:pPr>
                      <a:r>
                        <a:rPr lang="en-US" altLang="en-US"/>
                        <a:t>OllamaLLM</a:t>
                      </a:r>
                      <a:endParaRPr lang="en-US" altLang="en-US"/>
                    </a:p>
                  </a:txBody>
                  <a:tcPr/>
                </a:tc>
                <a:tc>
                  <a:txBody>
                    <a:bodyPr/>
                    <a:p>
                      <a:pPr>
                        <a:buNone/>
                      </a:pPr>
                      <a:r>
                        <a:rPr lang="zh-CN" altLang="en-US"/>
                        <a:t>提供</a:t>
                      </a:r>
                      <a:r>
                        <a:rPr lang="en-US" altLang="zh-CN"/>
                        <a:t> LLM </a:t>
                      </a:r>
                      <a:r>
                        <a:rPr lang="zh-CN" altLang="en-US"/>
                        <a:t>能力（用于</a:t>
                      </a:r>
                      <a:r>
                        <a:rPr lang="en-US" altLang="zh-CN"/>
                        <a:t> Rerank </a:t>
                      </a:r>
                      <a:r>
                        <a:rPr lang="zh-CN" altLang="en-US"/>
                        <a:t>语义排序、生成最终响应）</a:t>
                      </a:r>
                      <a:endParaRPr lang="zh-CN" altLang="en-US"/>
                    </a:p>
                  </a:txBody>
                  <a:tcPr/>
                </a:tc>
              </a:tr>
              <a:tr h="365760">
                <a:tc>
                  <a:txBody>
                    <a:bodyPr/>
                    <a:p>
                      <a:pPr>
                        <a:buNone/>
                      </a:pPr>
                      <a:r>
                        <a:rPr lang="en-US" altLang="en-US"/>
                        <a:t>MilvusStoreWrapper</a:t>
                      </a:r>
                      <a:endParaRPr lang="en-US" altLang="en-US"/>
                    </a:p>
                  </a:txBody>
                  <a:tcPr/>
                </a:tc>
                <a:tc>
                  <a:txBody>
                    <a:bodyPr/>
                    <a:p>
                      <a:pPr>
                        <a:buNone/>
                      </a:pPr>
                      <a:r>
                        <a:rPr lang="en-US" altLang="en-US"/>
                        <a:t>Milvus </a:t>
                      </a:r>
                      <a:r>
                        <a:rPr lang="zh-CN" altLang="en-US"/>
                        <a:t>封装类，简化集合初始化、查询、索引管理</a:t>
                      </a:r>
                      <a:endParaRPr lang="en-US" altLang="zh-CN"/>
                    </a:p>
                    <a:p>
                      <a:pPr>
                        <a:buNone/>
                      </a:pPr>
                      <a:endParaRPr lang="en-US" altLang="zh-CN"/>
                    </a:p>
                  </a:txBody>
                  <a:tcPr/>
                </a:tc>
              </a:tr>
              <a:tr h="619125">
                <a:tc>
                  <a:txBody>
                    <a:bodyPr/>
                    <a:p>
                      <a:pPr>
                        <a:buNone/>
                      </a:pPr>
                      <a:r>
                        <a:rPr lang="en-US" altLang="en-US"/>
                        <a:t>RAGException</a:t>
                      </a:r>
                      <a:endParaRPr lang="en-US" altLang="en-US"/>
                    </a:p>
                  </a:txBody>
                  <a:tcPr/>
                </a:tc>
                <a:tc>
                  <a:txBody>
                    <a:bodyPr/>
                    <a:p>
                      <a:pPr>
                        <a:buNone/>
                      </a:pPr>
                      <a:r>
                        <a:rPr lang="zh-CN" altLang="en-US"/>
                        <a:t>自定义异常类，携带错误码和信息（如</a:t>
                      </a:r>
                      <a:r>
                        <a:rPr lang="en-US" altLang="zh-CN"/>
                        <a:t> 500 = </a:t>
                      </a:r>
                      <a:r>
                        <a:rPr lang="zh-CN" altLang="en-US"/>
                        <a:t>服务器错误，</a:t>
                      </a:r>
                      <a:r>
                        <a:rPr lang="en-US" altLang="zh-CN"/>
                        <a:t>400 = </a:t>
                      </a:r>
                      <a:r>
                        <a:rPr lang="zh-CN" altLang="en-US"/>
                        <a:t>参数无效）</a:t>
                      </a:r>
                      <a:endParaRPr lang="en-US" altLang="zh-CN"/>
                    </a:p>
                    <a:p>
                      <a:pPr>
                        <a:buNone/>
                      </a:pPr>
                      <a:endParaRPr lang="en-US" altLang="zh-CN"/>
                    </a:p>
                  </a:txBody>
                  <a:tcPr/>
                </a:tc>
              </a:tr>
              <a:tr h="365760">
                <a:tc>
                  <a:txBody>
                    <a:bodyPr/>
                    <a:p>
                      <a:pPr>
                        <a:buNone/>
                      </a:pPr>
                      <a:r>
                        <a:rPr lang="en-US" altLang="en-US"/>
                        <a:t>asyncio</a:t>
                      </a:r>
                      <a:endParaRPr lang="en-US" altLang="en-US"/>
                    </a:p>
                  </a:txBody>
                  <a:tcPr/>
                </a:tc>
                <a:tc>
                  <a:txBody>
                    <a:bodyPr/>
                    <a:p>
                      <a:pPr>
                        <a:buNone/>
                      </a:pPr>
                      <a:r>
                        <a:rPr lang="zh-CN" altLang="en-US"/>
                        <a:t>实现多集合并行查询（提升查询效率）</a:t>
                      </a:r>
                      <a:endParaRPr lang="en-US" altLang="zh-CN"/>
                    </a:p>
                    <a:p>
                      <a:pPr>
                        <a:buNone/>
                      </a:pPr>
                      <a:endParaRPr lang="en-US" altLang="zh-CN"/>
                    </a:p>
                  </a:txBody>
                  <a:tcPr/>
                </a:tc>
              </a:tr>
            </a:tbl>
          </a:graphicData>
        </a:graphic>
      </p:graphicFrame>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2568575"/>
          </a:xfrm>
          <a:prstGeom prst="rect">
            <a:avLst/>
          </a:prstGeom>
        </p:spPr>
        <p:txBody>
          <a:bodyPr wrap="square">
            <a:noAutofit/>
          </a:bodyPr>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一、核心配置与依赖说明</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1. </a:t>
            </a:r>
            <a:r>
              <a:rPr lang="zh-CN" altLang="en-US" sz="1600">
                <a:solidFill>
                  <a:srgbClr val="000000"/>
                </a:solidFill>
                <a:latin typeface="微软雅黑" panose="020B0503020204020204" charset="-122"/>
                <a:ea typeface="微软雅黑" panose="020B0503020204020204" charset="-122"/>
                <a:sym typeface="+mn-ea"/>
              </a:rPr>
              <a:t>核心配置</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COLLECTION_EXT_MAPPING </a:t>
            </a:r>
            <a:r>
              <a:rPr lang="zh-CN" altLang="en-US" sz="1600">
                <a:solidFill>
                  <a:srgbClr val="000000"/>
                </a:solidFill>
                <a:latin typeface="微软雅黑" panose="020B0503020204020204" charset="-122"/>
                <a:ea typeface="微软雅黑" panose="020B0503020204020204" charset="-122"/>
                <a:sym typeface="+mn-ea"/>
              </a:rPr>
              <a:t>是类的核心映射配置，定义了</a:t>
            </a:r>
            <a:r>
              <a:rPr lang="en-US" altLang="zh-CN" sz="1600">
                <a:solidFill>
                  <a:srgbClr val="000000"/>
                </a:solidFill>
                <a:latin typeface="微软雅黑" panose="020B0503020204020204" charset="-122"/>
                <a:ea typeface="微软雅黑" panose="020B0503020204020204" charset="-122"/>
                <a:sym typeface="+mn-ea"/>
              </a:rPr>
              <a:t>Milvus </a:t>
            </a:r>
            <a:r>
              <a:rPr lang="zh-CN" altLang="en-US" sz="1600">
                <a:solidFill>
                  <a:srgbClr val="000000"/>
                </a:solidFill>
                <a:latin typeface="微软雅黑" panose="020B0503020204020204" charset="-122"/>
                <a:ea typeface="微软雅黑" panose="020B0503020204020204" charset="-122"/>
                <a:sym typeface="+mn-ea"/>
              </a:rPr>
              <a:t>集合名与文件类型的关联关系，包含文件扩展名匹配</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规则和权重（用于</a:t>
            </a:r>
            <a:r>
              <a:rPr lang="en-US" altLang="zh-CN" sz="1600">
                <a:solidFill>
                  <a:srgbClr val="000000"/>
                </a:solidFill>
                <a:latin typeface="微软雅黑" panose="020B0503020204020204" charset="-122"/>
                <a:ea typeface="微软雅黑" panose="020B0503020204020204" charset="-122"/>
                <a:sym typeface="+mn-ea"/>
              </a:rPr>
              <a:t> Rerank</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zh-CN" altLang="en-US" sz="1600">
                <a:solidFill>
                  <a:srgbClr val="000000"/>
                </a:solidFill>
                <a:latin typeface="微软雅黑" panose="020B0503020204020204" charset="-122"/>
                <a:ea typeface="微软雅黑" panose="020B0503020204020204" charset="-122"/>
                <a:sym typeface="+mn-ea"/>
              </a:rPr>
              <a:t>集合名</a:t>
            </a:r>
            <a:r>
              <a:rPr lang="en-US" altLang="zh-CN" sz="1600">
                <a:solidFill>
                  <a:srgbClr val="000000"/>
                </a:solidFill>
                <a:latin typeface="微软雅黑" panose="020B0503020204020204" charset="-122"/>
                <a:ea typeface="微软雅黑" panose="020B0503020204020204" charset="-122"/>
                <a:sym typeface="+mn-ea"/>
              </a:rPr>
              <a:t>	</a:t>
            </a:r>
            <a:r>
              <a:rPr lang="zh-CN" altLang="en-US" sz="1600">
                <a:solidFill>
                  <a:srgbClr val="000000"/>
                </a:solidFill>
                <a:latin typeface="微软雅黑" panose="020B0503020204020204" charset="-122"/>
                <a:ea typeface="微软雅黑" panose="020B0503020204020204" charset="-122"/>
                <a:sym typeface="+mn-ea"/>
              </a:rPr>
              <a:t>目标扩展名列表</a:t>
            </a:r>
            <a:r>
              <a:rPr lang="en-US" altLang="zh-CN" sz="1600">
                <a:solidFill>
                  <a:srgbClr val="000000"/>
                </a:solidFill>
                <a:latin typeface="微软雅黑" panose="020B0503020204020204" charset="-122"/>
                <a:ea typeface="微软雅黑" panose="020B0503020204020204" charset="-122"/>
                <a:sym typeface="+mn-ea"/>
              </a:rPr>
              <a:t>	</a:t>
            </a:r>
            <a:r>
              <a:rPr lang="zh-CN" altLang="en-US" sz="1600">
                <a:solidFill>
                  <a:srgbClr val="000000"/>
                </a:solidFill>
                <a:latin typeface="微软雅黑" panose="020B0503020204020204" charset="-122"/>
                <a:ea typeface="微软雅黑" panose="020B0503020204020204" charset="-122"/>
                <a:sym typeface="+mn-ea"/>
              </a:rPr>
              <a:t>文件类型权重</a:t>
            </a:r>
            <a:r>
              <a:rPr lang="en-US" altLang="zh-CN" sz="1600">
                <a:solidFill>
                  <a:srgbClr val="000000"/>
                </a:solidFill>
                <a:latin typeface="微软雅黑" panose="020B0503020204020204" charset="-122"/>
                <a:ea typeface="微软雅黑" panose="020B0503020204020204" charset="-122"/>
                <a:sym typeface="+mn-ea"/>
              </a:rPr>
              <a:t>	</a:t>
            </a:r>
            <a:r>
              <a:rPr lang="zh-CN" altLang="en-US" sz="1600">
                <a:solidFill>
                  <a:srgbClr val="000000"/>
                </a:solidFill>
                <a:latin typeface="微软雅黑" panose="020B0503020204020204" charset="-122"/>
                <a:ea typeface="微软雅黑" panose="020B0503020204020204" charset="-122"/>
                <a:sym typeface="+mn-ea"/>
              </a:rPr>
              <a:t>作用</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doc_documents_milvus	["doc"]	1.05	</a:t>
            </a:r>
            <a:r>
              <a:rPr lang="zh-CN" altLang="en-US" sz="1600">
                <a:solidFill>
                  <a:srgbClr val="000000"/>
                </a:solidFill>
                <a:latin typeface="微软雅黑" panose="020B0503020204020204" charset="-122"/>
                <a:ea typeface="微软雅黑" panose="020B0503020204020204" charset="-122"/>
                <a:sym typeface="+mn-ea"/>
              </a:rPr>
              <a:t>仅查询</a:t>
            </a:r>
            <a:r>
              <a:rPr lang="en-US" altLang="zh-CN" sz="1600">
                <a:solidFill>
                  <a:srgbClr val="000000"/>
                </a:solidFill>
                <a:latin typeface="微软雅黑" panose="020B0503020204020204" charset="-122"/>
                <a:ea typeface="微软雅黑" panose="020B0503020204020204" charset="-122"/>
                <a:sym typeface="+mn-ea"/>
              </a:rPr>
              <a:t> file_ext == "doc" </a:t>
            </a:r>
            <a:r>
              <a:rPr lang="zh-CN" altLang="en-US" sz="1600">
                <a:solidFill>
                  <a:srgbClr val="000000"/>
                </a:solidFill>
                <a:latin typeface="微软雅黑" panose="020B0503020204020204" charset="-122"/>
                <a:ea typeface="微软雅黑" panose="020B0503020204020204" charset="-122"/>
                <a:sym typeface="+mn-ea"/>
              </a:rPr>
              <a:t>的文档，</a:t>
            </a:r>
            <a:r>
              <a:rPr lang="en-US" altLang="zh-CN" sz="1600">
                <a:solidFill>
                  <a:srgbClr val="000000"/>
                </a:solidFill>
                <a:latin typeface="微软雅黑" panose="020B0503020204020204" charset="-122"/>
                <a:ea typeface="微软雅黑" panose="020B0503020204020204" charset="-122"/>
                <a:sym typeface="+mn-ea"/>
              </a:rPr>
              <a:t>Rerank </a:t>
            </a:r>
            <a:r>
              <a:rPr lang="zh-CN" altLang="en-US" sz="1600">
                <a:solidFill>
                  <a:srgbClr val="000000"/>
                </a:solidFill>
                <a:latin typeface="微软雅黑" panose="020B0503020204020204" charset="-122"/>
                <a:ea typeface="微软雅黑" panose="020B0503020204020204" charset="-122"/>
                <a:sym typeface="+mn-ea"/>
              </a:rPr>
              <a:t>时权重</a:t>
            </a:r>
            <a:r>
              <a:rPr lang="en-US" altLang="zh-CN" sz="1600">
                <a:solidFill>
                  <a:srgbClr val="000000"/>
                </a:solidFill>
                <a:latin typeface="微软雅黑" panose="020B0503020204020204" charset="-122"/>
                <a:ea typeface="微软雅黑" panose="020B0503020204020204" charset="-122"/>
                <a:sym typeface="+mn-ea"/>
              </a:rPr>
              <a:t> 1.05</a:t>
            </a:r>
            <a:endParaRPr lang="en-US" altLang="zh-CN"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docx_documents_milvus	["docx"]	1.1	</a:t>
            </a:r>
            <a:r>
              <a:rPr lang="zh-CN" altLang="en-US" sz="1600">
                <a:solidFill>
                  <a:srgbClr val="000000"/>
                </a:solidFill>
                <a:latin typeface="微软雅黑" panose="020B0503020204020204" charset="-122"/>
                <a:ea typeface="微软雅黑" panose="020B0503020204020204" charset="-122"/>
                <a:sym typeface="+mn-ea"/>
              </a:rPr>
              <a:t>仅查询</a:t>
            </a:r>
            <a:r>
              <a:rPr lang="en-US" altLang="zh-CN" sz="1600">
                <a:solidFill>
                  <a:srgbClr val="000000"/>
                </a:solidFill>
                <a:latin typeface="微软雅黑" panose="020B0503020204020204" charset="-122"/>
                <a:ea typeface="微软雅黑" panose="020B0503020204020204" charset="-122"/>
                <a:sym typeface="+mn-ea"/>
              </a:rPr>
              <a:t> file_ext == "docx" </a:t>
            </a:r>
            <a:r>
              <a:rPr lang="zh-CN" altLang="en-US" sz="1600">
                <a:solidFill>
                  <a:srgbClr val="000000"/>
                </a:solidFill>
                <a:latin typeface="微软雅黑" panose="020B0503020204020204" charset="-122"/>
                <a:ea typeface="微软雅黑" panose="020B0503020204020204" charset="-122"/>
                <a:sym typeface="+mn-ea"/>
              </a:rPr>
              <a:t>的文档，权重</a:t>
            </a:r>
            <a:r>
              <a:rPr lang="en-US" altLang="zh-CN" sz="1600">
                <a:solidFill>
                  <a:srgbClr val="000000"/>
                </a:solidFill>
                <a:latin typeface="微软雅黑" panose="020B0503020204020204" charset="-122"/>
                <a:ea typeface="微软雅黑" panose="020B0503020204020204" charset="-122"/>
                <a:sym typeface="+mn-ea"/>
              </a:rPr>
              <a:t> 1.1</a:t>
            </a:r>
            <a:endParaRPr lang="en-US" altLang="zh-CN"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excel_documents_milvus	["xlsx"]	1.15	</a:t>
            </a:r>
            <a:r>
              <a:rPr lang="zh-CN" altLang="en-US" sz="1600">
                <a:solidFill>
                  <a:srgbClr val="000000"/>
                </a:solidFill>
                <a:latin typeface="微软雅黑" panose="020B0503020204020204" charset="-122"/>
                <a:ea typeface="微软雅黑" panose="020B0503020204020204" charset="-122"/>
                <a:sym typeface="+mn-ea"/>
              </a:rPr>
              <a:t>仅查询</a:t>
            </a:r>
            <a:r>
              <a:rPr lang="en-US" altLang="zh-CN" sz="1600">
                <a:solidFill>
                  <a:srgbClr val="000000"/>
                </a:solidFill>
                <a:latin typeface="微软雅黑" panose="020B0503020204020204" charset="-122"/>
                <a:ea typeface="微软雅黑" panose="020B0503020204020204" charset="-122"/>
                <a:sym typeface="+mn-ea"/>
              </a:rPr>
              <a:t> file_ext == "xlsx" </a:t>
            </a:r>
            <a:r>
              <a:rPr lang="zh-CN" altLang="en-US" sz="1600">
                <a:solidFill>
                  <a:srgbClr val="000000"/>
                </a:solidFill>
                <a:latin typeface="微软雅黑" panose="020B0503020204020204" charset="-122"/>
                <a:ea typeface="微软雅黑" panose="020B0503020204020204" charset="-122"/>
                <a:sym typeface="+mn-ea"/>
              </a:rPr>
              <a:t>的文档，权重</a:t>
            </a:r>
            <a:r>
              <a:rPr lang="en-US" altLang="zh-CN" sz="1600">
                <a:solidFill>
                  <a:srgbClr val="000000"/>
                </a:solidFill>
                <a:latin typeface="微软雅黑" panose="020B0503020204020204" charset="-122"/>
                <a:ea typeface="微软雅黑" panose="020B0503020204020204" charset="-122"/>
                <a:sym typeface="+mn-ea"/>
              </a:rPr>
              <a:t> 1.15</a:t>
            </a:r>
            <a:endParaRPr lang="en-US" altLang="zh-CN"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json_documents_milvus	["json"]	1.0	</a:t>
            </a:r>
            <a:r>
              <a:rPr lang="zh-CN" altLang="en-US" sz="1600">
                <a:solidFill>
                  <a:srgbClr val="000000"/>
                </a:solidFill>
                <a:latin typeface="微软雅黑" panose="020B0503020204020204" charset="-122"/>
                <a:ea typeface="微软雅黑" panose="020B0503020204020204" charset="-122"/>
                <a:sym typeface="+mn-ea"/>
              </a:rPr>
              <a:t>仅查询</a:t>
            </a:r>
            <a:r>
              <a:rPr lang="en-US" altLang="zh-CN" sz="1600">
                <a:solidFill>
                  <a:srgbClr val="000000"/>
                </a:solidFill>
                <a:latin typeface="微软雅黑" panose="020B0503020204020204" charset="-122"/>
                <a:ea typeface="微软雅黑" panose="020B0503020204020204" charset="-122"/>
                <a:sym typeface="+mn-ea"/>
              </a:rPr>
              <a:t> file_ext == "json" </a:t>
            </a:r>
            <a:r>
              <a:rPr lang="zh-CN" altLang="en-US" sz="1600">
                <a:solidFill>
                  <a:srgbClr val="000000"/>
                </a:solidFill>
                <a:latin typeface="微软雅黑" panose="020B0503020204020204" charset="-122"/>
                <a:ea typeface="微软雅黑" panose="020B0503020204020204" charset="-122"/>
                <a:sym typeface="+mn-ea"/>
              </a:rPr>
              <a:t>的文档，权重</a:t>
            </a:r>
            <a:r>
              <a:rPr lang="en-US" altLang="zh-CN" sz="1600">
                <a:solidFill>
                  <a:srgbClr val="000000"/>
                </a:solidFill>
                <a:latin typeface="微软雅黑" panose="020B0503020204020204" charset="-122"/>
                <a:ea typeface="微软雅黑" panose="020B0503020204020204" charset="-122"/>
                <a:sym typeface="+mn-ea"/>
              </a:rPr>
              <a:t> 1.0</a:t>
            </a:r>
            <a:endParaRPr lang="en-US" altLang="zh-CN"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pdf_documents_milvus	["pdf"]	1.2	</a:t>
            </a:r>
            <a:r>
              <a:rPr lang="zh-CN" altLang="en-US" sz="1600">
                <a:solidFill>
                  <a:srgbClr val="000000"/>
                </a:solidFill>
                <a:latin typeface="微软雅黑" panose="020B0503020204020204" charset="-122"/>
                <a:ea typeface="微软雅黑" panose="020B0503020204020204" charset="-122"/>
                <a:sym typeface="+mn-ea"/>
              </a:rPr>
              <a:t>仅查询</a:t>
            </a:r>
            <a:r>
              <a:rPr lang="en-US" altLang="zh-CN" sz="1600">
                <a:solidFill>
                  <a:srgbClr val="000000"/>
                </a:solidFill>
                <a:latin typeface="微软雅黑" panose="020B0503020204020204" charset="-122"/>
                <a:ea typeface="微软雅黑" panose="020B0503020204020204" charset="-122"/>
                <a:sym typeface="+mn-ea"/>
              </a:rPr>
              <a:t> file_ext == "pdf" </a:t>
            </a:r>
            <a:r>
              <a:rPr lang="zh-CN" altLang="en-US" sz="1600">
                <a:solidFill>
                  <a:srgbClr val="000000"/>
                </a:solidFill>
                <a:latin typeface="微软雅黑" panose="020B0503020204020204" charset="-122"/>
                <a:ea typeface="微软雅黑" panose="020B0503020204020204" charset="-122"/>
                <a:sym typeface="+mn-ea"/>
              </a:rPr>
              <a:t>的文档，权重最高（</a:t>
            </a:r>
            <a:r>
              <a:rPr lang="en-US" altLang="zh-CN" sz="1600">
                <a:solidFill>
                  <a:srgbClr val="000000"/>
                </a:solidFill>
                <a:latin typeface="微软雅黑" panose="020B0503020204020204" charset="-122"/>
                <a:ea typeface="微软雅黑" panose="020B0503020204020204" charset="-122"/>
                <a:sym typeface="+mn-ea"/>
              </a:rPr>
              <a:t>1.2</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a:p>
            <a:pPr lvl="0" algn="l">
              <a:lnSpc>
                <a:spcPts val="1600"/>
              </a:lnSpc>
              <a:spcBef>
                <a:spcPts val="2000"/>
              </a:spcBef>
              <a:spcAft>
                <a:spcPts val="600"/>
              </a:spcAft>
              <a:buClrTx/>
              <a:buSzTx/>
              <a:buFontTx/>
            </a:pPr>
            <a:r>
              <a:rPr lang="en-US" altLang="zh-CN" sz="1600">
                <a:solidFill>
                  <a:srgbClr val="000000"/>
                </a:solidFill>
                <a:latin typeface="微软雅黑" panose="020B0503020204020204" charset="-122"/>
                <a:ea typeface="微软雅黑" panose="020B0503020204020204" charset="-122"/>
                <a:sym typeface="+mn-ea"/>
              </a:rPr>
              <a:t>txt_documents_milvus	["txt"]	0.95	</a:t>
            </a:r>
            <a:r>
              <a:rPr lang="zh-CN" altLang="en-US" sz="1600">
                <a:solidFill>
                  <a:srgbClr val="000000"/>
                </a:solidFill>
                <a:latin typeface="微软雅黑" panose="020B0503020204020204" charset="-122"/>
                <a:ea typeface="微软雅黑" panose="020B0503020204020204" charset="-122"/>
                <a:sym typeface="+mn-ea"/>
              </a:rPr>
              <a:t>仅查询</a:t>
            </a:r>
            <a:r>
              <a:rPr lang="en-US" altLang="zh-CN" sz="1600">
                <a:solidFill>
                  <a:srgbClr val="000000"/>
                </a:solidFill>
                <a:latin typeface="微软雅黑" panose="020B0503020204020204" charset="-122"/>
                <a:ea typeface="微软雅黑" panose="020B0503020204020204" charset="-122"/>
                <a:sym typeface="+mn-ea"/>
              </a:rPr>
              <a:t> file_ext == "txt" </a:t>
            </a:r>
            <a:r>
              <a:rPr lang="zh-CN" altLang="en-US" sz="1600">
                <a:solidFill>
                  <a:srgbClr val="000000"/>
                </a:solidFill>
                <a:latin typeface="微软雅黑" panose="020B0503020204020204" charset="-122"/>
                <a:ea typeface="微软雅黑" panose="020B0503020204020204" charset="-122"/>
                <a:sym typeface="+mn-ea"/>
              </a:rPr>
              <a:t>的文档，权重最低（</a:t>
            </a:r>
            <a:r>
              <a:rPr lang="en-US" altLang="zh-CN" sz="1600">
                <a:solidFill>
                  <a:srgbClr val="000000"/>
                </a:solidFill>
                <a:latin typeface="微软雅黑" panose="020B0503020204020204" charset="-122"/>
                <a:ea typeface="微软雅黑" panose="020B0503020204020204" charset="-122"/>
                <a:sym typeface="+mn-ea"/>
              </a:rPr>
              <a:t>0.95</a:t>
            </a:r>
            <a:r>
              <a:rPr lang="zh-CN" altLang="en-US" sz="1600">
                <a:solidFill>
                  <a:srgbClr val="000000"/>
                </a:solidFill>
                <a:latin typeface="微软雅黑" panose="020B0503020204020204" charset="-122"/>
                <a:ea typeface="微软雅黑" panose="020B0503020204020204" charset="-122"/>
                <a:sym typeface="+mn-ea"/>
              </a:rPr>
              <a:t>）</a:t>
            </a:r>
            <a:endParaRPr lang="zh-CN" altLang="en-US" sz="1600">
              <a:solidFill>
                <a:srgbClr val="000000"/>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3143250"/>
          </a:xfrm>
          <a:prstGeom prst="rect">
            <a:avLst/>
          </a:prstGeom>
        </p:spPr>
        <p:txBody>
          <a:bodyPr wrap="square">
            <a:noAutofit/>
          </a:bodyPr>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二、类初始化流程（</a:t>
            </a:r>
            <a:r>
              <a:rPr lang="en-US" altLang="zh-CN" sz="1400">
                <a:solidFill>
                  <a:srgbClr val="000000"/>
                </a:solidFill>
                <a:latin typeface="微软雅黑" panose="020B0503020204020204" charset="-122"/>
                <a:ea typeface="微软雅黑" panose="020B0503020204020204" charset="-122"/>
                <a:sym typeface="+mn-ea"/>
              </a:rPr>
              <a:t>__init__</a:t>
            </a:r>
            <a:r>
              <a:rPr lang="zh-CN" altLang="en-US" sz="1400">
                <a:solidFill>
                  <a:srgbClr val="000000"/>
                </a:solidFill>
                <a:latin typeface="微软雅黑" panose="020B0503020204020204" charset="-122"/>
                <a:ea typeface="微软雅黑" panose="020B0503020204020204" charset="-122"/>
                <a:sym typeface="+mn-ea"/>
              </a:rPr>
              <a:t>）</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初始化是服务可用的前提，负责加载配置、初始化核心组件（嵌入模型、</a:t>
            </a:r>
            <a:r>
              <a:rPr lang="en-US" altLang="zh-CN" sz="1400">
                <a:solidFill>
                  <a:srgbClr val="000000"/>
                </a:solidFill>
                <a:latin typeface="微软雅黑" panose="020B0503020204020204" charset="-122"/>
                <a:ea typeface="微软雅黑" panose="020B0503020204020204" charset="-122"/>
                <a:sym typeface="+mn-ea"/>
              </a:rPr>
              <a:t>LLM</a:t>
            </a:r>
            <a:r>
              <a:rPr lang="zh-CN" altLang="en-US" sz="1400">
                <a:solidFill>
                  <a:srgbClr val="000000"/>
                </a:solidFill>
                <a:latin typeface="微软雅黑" panose="020B0503020204020204" charset="-122"/>
                <a:ea typeface="微软雅黑" panose="020B0503020204020204" charset="-122"/>
                <a:sym typeface="+mn-ea"/>
              </a:rPr>
              <a:t>、多</a:t>
            </a:r>
            <a:r>
              <a:rPr lang="en-US" altLang="zh-CN" sz="1400">
                <a:solidFill>
                  <a:srgbClr val="000000"/>
                </a:solidFill>
                <a:latin typeface="微软雅黑" panose="020B0503020204020204" charset="-122"/>
                <a:ea typeface="微软雅黑" panose="020B0503020204020204" charset="-122"/>
                <a:sym typeface="+mn-ea"/>
              </a:rPr>
              <a:t> Milvus </a:t>
            </a:r>
            <a:r>
              <a:rPr lang="zh-CN" altLang="en-US" sz="1400">
                <a:solidFill>
                  <a:srgbClr val="000000"/>
                </a:solidFill>
                <a:latin typeface="微软雅黑" panose="020B0503020204020204" charset="-122"/>
                <a:ea typeface="微软雅黑" panose="020B0503020204020204" charset="-122"/>
                <a:sym typeface="+mn-ea"/>
              </a:rPr>
              <a:t>集合），并完成集合合法性校验</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（字段、维度、索引）。</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en-US" altLang="zh-CN" sz="1400">
                <a:solidFill>
                  <a:srgbClr val="000000"/>
                </a:solidFill>
                <a:latin typeface="微软雅黑" panose="020B0503020204020204" charset="-122"/>
                <a:ea typeface="微软雅黑" panose="020B0503020204020204" charset="-122"/>
                <a:sym typeface="+mn-ea"/>
              </a:rPr>
              <a:t>1. __init__ </a:t>
            </a:r>
            <a:r>
              <a:rPr lang="zh-CN" altLang="en-US" sz="1400">
                <a:solidFill>
                  <a:srgbClr val="000000"/>
                </a:solidFill>
                <a:latin typeface="微软雅黑" panose="020B0503020204020204" charset="-122"/>
                <a:ea typeface="微软雅黑" panose="020B0503020204020204" charset="-122"/>
                <a:sym typeface="+mn-ea"/>
              </a:rPr>
              <a:t>方法详情</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初始化服务配置，创建嵌入模型、</a:t>
            </a:r>
            <a:r>
              <a:rPr lang="en-US" altLang="zh-CN" sz="1400">
                <a:solidFill>
                  <a:srgbClr val="000000"/>
                </a:solidFill>
                <a:latin typeface="微软雅黑" panose="020B0503020204020204" charset="-122"/>
                <a:ea typeface="微软雅黑" panose="020B0503020204020204" charset="-122"/>
                <a:sym typeface="+mn-ea"/>
              </a:rPr>
              <a:t>LLM </a:t>
            </a:r>
            <a:r>
              <a:rPr lang="zh-CN" altLang="en-US" sz="1400">
                <a:solidFill>
                  <a:srgbClr val="000000"/>
                </a:solidFill>
                <a:latin typeface="微软雅黑" panose="020B0503020204020204" charset="-122"/>
                <a:ea typeface="微软雅黑" panose="020B0503020204020204" charset="-122"/>
                <a:sym typeface="+mn-ea"/>
              </a:rPr>
              <a:t>实例，初始化并校验所有目标</a:t>
            </a:r>
            <a:r>
              <a:rPr lang="en-US" altLang="zh-CN" sz="1400">
                <a:solidFill>
                  <a:srgbClr val="000000"/>
                </a:solidFill>
                <a:latin typeface="微软雅黑" panose="020B0503020204020204" charset="-122"/>
                <a:ea typeface="微软雅黑" panose="020B0503020204020204" charset="-122"/>
                <a:sym typeface="+mn-ea"/>
              </a:rPr>
              <a:t> Milvus </a:t>
            </a:r>
            <a:r>
              <a:rPr lang="zh-CN" altLang="en-US" sz="1400">
                <a:solidFill>
                  <a:srgbClr val="000000"/>
                </a:solidFill>
                <a:latin typeface="微软雅黑" panose="020B0503020204020204" charset="-122"/>
                <a:ea typeface="微软雅黑" panose="020B0503020204020204" charset="-122"/>
                <a:sym typeface="+mn-ea"/>
              </a:rPr>
              <a:t>集合，确保组件就绪。</a:t>
            </a:r>
            <a:endParaRPr lang="zh-CN" altLang="en-US" sz="1400">
              <a:solidFill>
                <a:srgbClr val="000000"/>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stretch>
            <a:fillRect/>
          </a:stretch>
        </p:blipFill>
        <p:spPr>
          <a:xfrm>
            <a:off x="427355" y="2328545"/>
            <a:ext cx="9751695" cy="4529455"/>
          </a:xfrm>
          <a:prstGeom prst="rect">
            <a:avLst/>
          </a:prstGeom>
        </p:spPr>
      </p:pic>
    </p:spTree>
    <p:custDataLst>
      <p:tags r:id="rId3"/>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3143250"/>
          </a:xfrm>
          <a:prstGeom prst="rect">
            <a:avLst/>
          </a:prstGeom>
        </p:spPr>
        <p:txBody>
          <a:bodyPr wrap="square">
            <a:noAutofit/>
          </a:bodyPr>
          <a:p>
            <a:pPr lvl="0" indent="0" algn="l" fontAlgn="auto">
              <a:lnSpc>
                <a:spcPts val="1600"/>
              </a:lnSpc>
              <a:spcBef>
                <a:spcPts val="800"/>
              </a:spcBef>
              <a:spcAft>
                <a:spcPts val="0"/>
              </a:spcAft>
              <a:buClrTx/>
              <a:buSzTx/>
              <a:buFontTx/>
            </a:pPr>
            <a:r>
              <a:rPr lang="en-US" altLang="zh-CN" sz="1400">
                <a:solidFill>
                  <a:srgbClr val="000000"/>
                </a:solidFill>
                <a:latin typeface="微软雅黑" panose="020B0503020204020204" charset="-122"/>
                <a:ea typeface="微软雅黑" panose="020B0503020204020204" charset="-122"/>
                <a:sym typeface="+mn-ea"/>
              </a:rPr>
              <a:t>2. </a:t>
            </a:r>
            <a:r>
              <a:rPr lang="zh-CN" altLang="en-US" sz="1400">
                <a:solidFill>
                  <a:srgbClr val="000000"/>
                </a:solidFill>
                <a:latin typeface="微软雅黑" panose="020B0503020204020204" charset="-122"/>
                <a:ea typeface="微软雅黑" panose="020B0503020204020204" charset="-122"/>
                <a:sym typeface="+mn-ea"/>
              </a:rPr>
              <a:t>初始化核心组件详解</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sym typeface="+mn-ea"/>
              </a:rPr>
              <a:t>1</a:t>
            </a:r>
            <a:r>
              <a:rPr lang="zh-CN" altLang="en-US" sz="1400">
                <a:solidFill>
                  <a:srgbClr val="000000"/>
                </a:solidFill>
                <a:latin typeface="微软雅黑" panose="020B0503020204020204" charset="-122"/>
                <a:ea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sym typeface="+mn-ea"/>
              </a:rPr>
              <a:t>_init_embeddings</a:t>
            </a:r>
            <a:r>
              <a:rPr lang="zh-CN" altLang="en-US" sz="1400">
                <a:solidFill>
                  <a:srgbClr val="000000"/>
                </a:solidFill>
                <a:latin typeface="微软雅黑" panose="020B0503020204020204" charset="-122"/>
                <a:ea typeface="微软雅黑" panose="020B0503020204020204" charset="-122"/>
                <a:sym typeface="+mn-ea"/>
              </a:rPr>
              <a:t>：初始化嵌入模型</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功能职责：创建</a:t>
            </a:r>
            <a:r>
              <a:rPr lang="en-US" altLang="zh-CN" sz="1400">
                <a:solidFill>
                  <a:srgbClr val="000000"/>
                </a:solidFill>
                <a:latin typeface="微软雅黑" panose="020B0503020204020204" charset="-122"/>
                <a:ea typeface="微软雅黑" panose="020B0503020204020204" charset="-122"/>
                <a:sym typeface="+mn-ea"/>
              </a:rPr>
              <a:t> Ollama </a:t>
            </a:r>
            <a:r>
              <a:rPr lang="zh-CN" altLang="en-US" sz="1400">
                <a:solidFill>
                  <a:srgbClr val="000000"/>
                </a:solidFill>
                <a:latin typeface="微软雅黑" panose="020B0503020204020204" charset="-122"/>
                <a:ea typeface="微软雅黑" panose="020B0503020204020204" charset="-122"/>
                <a:sym typeface="+mn-ea"/>
              </a:rPr>
              <a:t>嵌入模型实例，验证模型有效性（生成测试向量），记录向量维度。</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返回值：</a:t>
            </a:r>
            <a:r>
              <a:rPr lang="en-US" altLang="zh-CN" sz="1400">
                <a:solidFill>
                  <a:srgbClr val="000000"/>
                </a:solidFill>
                <a:latin typeface="微软雅黑" panose="020B0503020204020204" charset="-122"/>
                <a:ea typeface="微软雅黑" panose="020B0503020204020204" charset="-122"/>
                <a:sym typeface="+mn-ea"/>
              </a:rPr>
              <a:t>OllamaEmbeddings </a:t>
            </a:r>
            <a:r>
              <a:rPr lang="zh-CN" altLang="en-US" sz="1400">
                <a:solidFill>
                  <a:srgbClr val="000000"/>
                </a:solidFill>
                <a:latin typeface="微软雅黑" panose="020B0503020204020204" charset="-122"/>
                <a:ea typeface="微软雅黑" panose="020B0503020204020204" charset="-122"/>
                <a:sym typeface="+mn-ea"/>
              </a:rPr>
              <a:t>实例（嵌入模型就绪）。</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核心逻辑：</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设置</a:t>
            </a:r>
            <a:r>
              <a:rPr lang="en-US" altLang="zh-CN" sz="1400">
                <a:solidFill>
                  <a:srgbClr val="000000"/>
                </a:solidFill>
                <a:latin typeface="微软雅黑" panose="020B0503020204020204" charset="-122"/>
                <a:ea typeface="微软雅黑" panose="020B0503020204020204" charset="-122"/>
                <a:sym typeface="+mn-ea"/>
              </a:rPr>
              <a:t> OLLAMA_HOST </a:t>
            </a:r>
            <a:r>
              <a:rPr lang="zh-CN" altLang="en-US" sz="1400">
                <a:solidFill>
                  <a:srgbClr val="000000"/>
                </a:solidFill>
                <a:latin typeface="微软雅黑" panose="020B0503020204020204" charset="-122"/>
                <a:ea typeface="微软雅黑" panose="020B0503020204020204" charset="-122"/>
                <a:sym typeface="+mn-ea"/>
              </a:rPr>
              <a:t>环境变量；</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调用</a:t>
            </a:r>
            <a:r>
              <a:rPr lang="en-US" altLang="zh-CN" sz="1400">
                <a:solidFill>
                  <a:srgbClr val="000000"/>
                </a:solidFill>
                <a:latin typeface="微软雅黑" panose="020B0503020204020204" charset="-122"/>
                <a:ea typeface="微软雅黑" panose="020B0503020204020204" charset="-122"/>
                <a:sym typeface="+mn-ea"/>
              </a:rPr>
              <a:t> embed_query("</a:t>
            </a:r>
            <a:r>
              <a:rPr lang="zh-CN" altLang="en-US" sz="1400">
                <a:solidFill>
                  <a:srgbClr val="000000"/>
                </a:solidFill>
                <a:latin typeface="微软雅黑" panose="020B0503020204020204" charset="-122"/>
                <a:ea typeface="微软雅黑" panose="020B0503020204020204" charset="-122"/>
                <a:sym typeface="+mn-ea"/>
              </a:rPr>
              <a:t>劳动合同法</a:t>
            </a:r>
            <a:r>
              <a:rPr lang="en-US" altLang="zh-CN" sz="1400">
                <a:solidFill>
                  <a:srgbClr val="000000"/>
                </a:solidFill>
                <a:latin typeface="微软雅黑" panose="020B0503020204020204" charset="-122"/>
                <a:ea typeface="微软雅黑" panose="020B0503020204020204" charset="-122"/>
                <a:sym typeface="+mn-ea"/>
              </a:rPr>
              <a:t> </a:t>
            </a:r>
            <a:r>
              <a:rPr lang="zh-CN" altLang="en-US" sz="1400">
                <a:solidFill>
                  <a:srgbClr val="000000"/>
                </a:solidFill>
                <a:latin typeface="微软雅黑" panose="020B0503020204020204" charset="-122"/>
                <a:ea typeface="微软雅黑" panose="020B0503020204020204" charset="-122"/>
                <a:sym typeface="+mn-ea"/>
              </a:rPr>
              <a:t>试用期</a:t>
            </a:r>
            <a:r>
              <a:rPr lang="en-US" altLang="zh-CN" sz="1400">
                <a:solidFill>
                  <a:srgbClr val="000000"/>
                </a:solidFill>
                <a:latin typeface="微软雅黑" panose="020B0503020204020204" charset="-122"/>
                <a:ea typeface="微软雅黑" panose="020B0503020204020204" charset="-122"/>
                <a:sym typeface="+mn-ea"/>
              </a:rPr>
              <a:t>") </a:t>
            </a:r>
            <a:r>
              <a:rPr lang="zh-CN" altLang="en-US" sz="1400">
                <a:solidFill>
                  <a:srgbClr val="000000"/>
                </a:solidFill>
                <a:latin typeface="微软雅黑" panose="020B0503020204020204" charset="-122"/>
                <a:ea typeface="微软雅黑" panose="020B0503020204020204" charset="-122"/>
                <a:sym typeface="+mn-ea"/>
              </a:rPr>
              <a:t>生成测试向量；</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校验向量（必须是非空</a:t>
            </a:r>
            <a:r>
              <a:rPr lang="en-US" altLang="zh-CN" sz="1400">
                <a:solidFill>
                  <a:srgbClr val="000000"/>
                </a:solidFill>
                <a:latin typeface="微软雅黑" panose="020B0503020204020204" charset="-122"/>
                <a:ea typeface="微软雅黑" panose="020B0503020204020204" charset="-122"/>
                <a:sym typeface="+mn-ea"/>
              </a:rPr>
              <a:t> float </a:t>
            </a:r>
            <a:r>
              <a:rPr lang="zh-CN" altLang="en-US" sz="1400">
                <a:solidFill>
                  <a:srgbClr val="000000"/>
                </a:solidFill>
                <a:latin typeface="微软雅黑" panose="020B0503020204020204" charset="-122"/>
                <a:ea typeface="微软雅黑" panose="020B0503020204020204" charset="-122"/>
                <a:sym typeface="+mn-ea"/>
              </a:rPr>
              <a:t>列表），记录维度到</a:t>
            </a:r>
            <a:r>
              <a:rPr lang="en-US" altLang="zh-CN" sz="1400">
                <a:solidFill>
                  <a:srgbClr val="000000"/>
                </a:solidFill>
                <a:latin typeface="微软雅黑" panose="020B0503020204020204" charset="-122"/>
                <a:ea typeface="微软雅黑" panose="020B0503020204020204" charset="-122"/>
                <a:sym typeface="+mn-ea"/>
              </a:rPr>
              <a:t> self.embedding_dim</a:t>
            </a:r>
            <a:r>
              <a:rPr lang="zh-CN" altLang="en-US" sz="1400">
                <a:solidFill>
                  <a:srgbClr val="000000"/>
                </a:solidFill>
                <a:latin typeface="微软雅黑" panose="020B0503020204020204" charset="-122"/>
                <a:ea typeface="微软雅黑" panose="020B0503020204020204" charset="-122"/>
                <a:sym typeface="+mn-ea"/>
              </a:rPr>
              <a:t>；</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异常：初始化失败抛</a:t>
            </a:r>
            <a:r>
              <a:rPr lang="en-US" altLang="zh-CN" sz="1400">
                <a:solidFill>
                  <a:srgbClr val="000000"/>
                </a:solidFill>
                <a:latin typeface="微软雅黑" panose="020B0503020204020204" charset="-122"/>
                <a:ea typeface="微软雅黑" panose="020B0503020204020204" charset="-122"/>
                <a:sym typeface="+mn-ea"/>
              </a:rPr>
              <a:t> 500</a:t>
            </a:r>
            <a:r>
              <a:rPr lang="zh-CN" altLang="en-US" sz="1400">
                <a:solidFill>
                  <a:srgbClr val="000000"/>
                </a:solidFill>
                <a:latin typeface="微软雅黑" panose="020B0503020204020204" charset="-122"/>
                <a:ea typeface="微软雅黑" panose="020B0503020204020204" charset="-122"/>
                <a:sym typeface="+mn-ea"/>
              </a:rPr>
              <a:t>，向量无效抛</a:t>
            </a:r>
            <a:r>
              <a:rPr lang="en-US" altLang="zh-CN" sz="1400">
                <a:solidFill>
                  <a:srgbClr val="000000"/>
                </a:solidFill>
                <a:latin typeface="微软雅黑" panose="020B0503020204020204" charset="-122"/>
                <a:ea typeface="微软雅黑" panose="020B0503020204020204" charset="-122"/>
                <a:sym typeface="+mn-ea"/>
              </a:rPr>
              <a:t> 503</a:t>
            </a:r>
            <a:r>
              <a:rPr lang="zh-CN" altLang="en-US" sz="1400">
                <a:solidFill>
                  <a:srgbClr val="000000"/>
                </a:solidFill>
                <a:latin typeface="微软雅黑" panose="020B0503020204020204" charset="-122"/>
                <a:ea typeface="微软雅黑" panose="020B0503020204020204" charset="-122"/>
                <a:sym typeface="+mn-ea"/>
              </a:rPr>
              <a:t>。</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endParaRPr lang="zh-CN" altLang="en-US" sz="1400">
              <a:solidFill>
                <a:srgbClr val="000000"/>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3143250"/>
          </a:xfrm>
          <a:prstGeom prst="rect">
            <a:avLst/>
          </a:prstGeom>
        </p:spPr>
        <p:txBody>
          <a:bodyPr wrap="square">
            <a:noAutofit/>
          </a:bodyPr>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sym typeface="+mn-ea"/>
              </a:rPr>
              <a:t>2</a:t>
            </a:r>
            <a:r>
              <a:rPr lang="zh-CN" altLang="en-US" sz="1400">
                <a:solidFill>
                  <a:srgbClr val="000000"/>
                </a:solidFill>
                <a:latin typeface="微软雅黑" panose="020B0503020204020204" charset="-122"/>
                <a:ea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sym typeface="+mn-ea"/>
              </a:rPr>
              <a:t>_init_llm</a:t>
            </a:r>
            <a:r>
              <a:rPr lang="zh-CN" altLang="en-US" sz="1400">
                <a:solidFill>
                  <a:srgbClr val="000000"/>
                </a:solidFill>
                <a:latin typeface="微软雅黑" panose="020B0503020204020204" charset="-122"/>
                <a:ea typeface="微软雅黑" panose="020B0503020204020204" charset="-122"/>
                <a:sym typeface="+mn-ea"/>
              </a:rPr>
              <a:t>：初始化</a:t>
            </a:r>
            <a:r>
              <a:rPr lang="en-US" altLang="zh-CN" sz="1400">
                <a:solidFill>
                  <a:srgbClr val="000000"/>
                </a:solidFill>
                <a:latin typeface="微软雅黑" panose="020B0503020204020204" charset="-122"/>
                <a:ea typeface="微软雅黑" panose="020B0503020204020204" charset="-122"/>
                <a:sym typeface="+mn-ea"/>
              </a:rPr>
              <a:t> LLM</a:t>
            </a:r>
            <a:endParaRPr lang="en-US" altLang="zh-CN"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功能职责：创建</a:t>
            </a:r>
            <a:r>
              <a:rPr lang="en-US" altLang="zh-CN" sz="1400">
                <a:solidFill>
                  <a:srgbClr val="000000"/>
                </a:solidFill>
                <a:latin typeface="微软雅黑" panose="020B0503020204020204" charset="-122"/>
                <a:ea typeface="微软雅黑" panose="020B0503020204020204" charset="-122"/>
                <a:sym typeface="+mn-ea"/>
              </a:rPr>
              <a:t> Ollama LLM </a:t>
            </a:r>
            <a:r>
              <a:rPr lang="zh-CN" altLang="en-US" sz="1400">
                <a:solidFill>
                  <a:srgbClr val="000000"/>
                </a:solidFill>
                <a:latin typeface="微软雅黑" panose="020B0503020204020204" charset="-122"/>
                <a:ea typeface="微软雅黑" panose="020B0503020204020204" charset="-122"/>
                <a:sym typeface="+mn-ea"/>
              </a:rPr>
              <a:t>实例，验证模型连通性和响应正确性。</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返回值：</a:t>
            </a:r>
            <a:r>
              <a:rPr lang="en-US" altLang="zh-CN" sz="1400">
                <a:solidFill>
                  <a:srgbClr val="000000"/>
                </a:solidFill>
                <a:latin typeface="微软雅黑" panose="020B0503020204020204" charset="-122"/>
                <a:ea typeface="微软雅黑" panose="020B0503020204020204" charset="-122"/>
                <a:sym typeface="+mn-ea"/>
              </a:rPr>
              <a:t>OllamaLLM </a:t>
            </a:r>
            <a:r>
              <a:rPr lang="zh-CN" altLang="en-US" sz="1400">
                <a:solidFill>
                  <a:srgbClr val="000000"/>
                </a:solidFill>
                <a:latin typeface="微软雅黑" panose="020B0503020204020204" charset="-122"/>
                <a:ea typeface="微软雅黑" panose="020B0503020204020204" charset="-122"/>
                <a:sym typeface="+mn-ea"/>
              </a:rPr>
              <a:t>实例（</a:t>
            </a:r>
            <a:r>
              <a:rPr lang="en-US" altLang="zh-CN" sz="1400">
                <a:solidFill>
                  <a:srgbClr val="000000"/>
                </a:solidFill>
                <a:latin typeface="微软雅黑" panose="020B0503020204020204" charset="-122"/>
                <a:ea typeface="微软雅黑" panose="020B0503020204020204" charset="-122"/>
                <a:sym typeface="+mn-ea"/>
              </a:rPr>
              <a:t>LLM </a:t>
            </a:r>
            <a:r>
              <a:rPr lang="zh-CN" altLang="en-US" sz="1400">
                <a:solidFill>
                  <a:srgbClr val="000000"/>
                </a:solidFill>
                <a:latin typeface="微软雅黑" panose="020B0503020204020204" charset="-122"/>
                <a:ea typeface="微软雅黑" panose="020B0503020204020204" charset="-122"/>
                <a:sym typeface="+mn-ea"/>
              </a:rPr>
              <a:t>就绪）。</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核心逻辑：</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初始化</a:t>
            </a:r>
            <a:r>
              <a:rPr lang="en-US" altLang="zh-CN" sz="1400">
                <a:solidFill>
                  <a:srgbClr val="000000"/>
                </a:solidFill>
                <a:latin typeface="微软雅黑" panose="020B0503020204020204" charset="-122"/>
                <a:ea typeface="微软雅黑" panose="020B0503020204020204" charset="-122"/>
                <a:sym typeface="+mn-ea"/>
              </a:rPr>
              <a:t> LLM</a:t>
            </a:r>
            <a:r>
              <a:rPr lang="zh-CN" altLang="en-US" sz="1400">
                <a:solidFill>
                  <a:srgbClr val="000000"/>
                </a:solidFill>
                <a:latin typeface="微软雅黑" panose="020B0503020204020204" charset="-122"/>
                <a:ea typeface="微软雅黑" panose="020B0503020204020204" charset="-122"/>
                <a:sym typeface="+mn-ea"/>
              </a:rPr>
              <a:t>（温度</a:t>
            </a:r>
            <a:r>
              <a:rPr lang="en-US" altLang="zh-CN" sz="1400">
                <a:solidFill>
                  <a:srgbClr val="000000"/>
                </a:solidFill>
                <a:latin typeface="微软雅黑" panose="020B0503020204020204" charset="-122"/>
                <a:ea typeface="微软雅黑" panose="020B0503020204020204" charset="-122"/>
                <a:sym typeface="+mn-ea"/>
              </a:rPr>
              <a:t>0.1= </a:t>
            </a:r>
            <a:r>
              <a:rPr lang="zh-CN" altLang="en-US" sz="1400">
                <a:solidFill>
                  <a:srgbClr val="000000"/>
                </a:solidFill>
                <a:latin typeface="微软雅黑" panose="020B0503020204020204" charset="-122"/>
                <a:ea typeface="微软雅黑" panose="020B0503020204020204" charset="-122"/>
                <a:sym typeface="+mn-ea"/>
              </a:rPr>
              <a:t>结果稳定，超时</a:t>
            </a:r>
            <a:r>
              <a:rPr lang="en-US" altLang="zh-CN" sz="1400">
                <a:solidFill>
                  <a:srgbClr val="000000"/>
                </a:solidFill>
                <a:latin typeface="微软雅黑" panose="020B0503020204020204" charset="-122"/>
                <a:ea typeface="微软雅黑" panose="020B0503020204020204" charset="-122"/>
                <a:sym typeface="+mn-ea"/>
              </a:rPr>
              <a:t>180s= </a:t>
            </a:r>
            <a:r>
              <a:rPr lang="zh-CN" altLang="en-US" sz="1400">
                <a:solidFill>
                  <a:srgbClr val="000000"/>
                </a:solidFill>
                <a:latin typeface="微软雅黑" panose="020B0503020204020204" charset="-122"/>
                <a:ea typeface="微软雅黑" panose="020B0503020204020204" charset="-122"/>
                <a:sym typeface="+mn-ea"/>
              </a:rPr>
              <a:t>适配长文本）；</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调用</a:t>
            </a:r>
            <a:r>
              <a:rPr lang="en-US" altLang="zh-CN" sz="1400">
                <a:solidFill>
                  <a:srgbClr val="000000"/>
                </a:solidFill>
                <a:latin typeface="微软雅黑" panose="020B0503020204020204" charset="-122"/>
                <a:ea typeface="微软雅黑" panose="020B0503020204020204" charset="-122"/>
                <a:sym typeface="+mn-ea"/>
              </a:rPr>
              <a:t> invoke("</a:t>
            </a:r>
            <a:r>
              <a:rPr lang="zh-CN" altLang="en-US" sz="1400">
                <a:solidFill>
                  <a:srgbClr val="000000"/>
                </a:solidFill>
                <a:latin typeface="微软雅黑" panose="020B0503020204020204" charset="-122"/>
                <a:ea typeface="微软雅黑" panose="020B0503020204020204" charset="-122"/>
                <a:sym typeface="+mn-ea"/>
              </a:rPr>
              <a:t>仅返回</a:t>
            </a:r>
            <a:r>
              <a:rPr lang="en-US" altLang="zh-CN" sz="1400">
                <a:solidFill>
                  <a:srgbClr val="000000"/>
                </a:solidFill>
                <a:latin typeface="微软雅黑" panose="020B0503020204020204" charset="-122"/>
                <a:ea typeface="微软雅黑" panose="020B0503020204020204" charset="-122"/>
                <a:sym typeface="+mn-ea"/>
              </a:rPr>
              <a:t>'LLM</a:t>
            </a:r>
            <a:r>
              <a:rPr lang="zh-CN" altLang="en-US" sz="1400">
                <a:solidFill>
                  <a:srgbClr val="000000"/>
                </a:solidFill>
                <a:latin typeface="微软雅黑" panose="020B0503020204020204" charset="-122"/>
                <a:ea typeface="微软雅黑" panose="020B0503020204020204" charset="-122"/>
                <a:sym typeface="+mn-ea"/>
              </a:rPr>
              <a:t>就绪</a:t>
            </a:r>
            <a:r>
              <a:rPr lang="en-US" altLang="zh-CN" sz="1400">
                <a:solidFill>
                  <a:srgbClr val="000000"/>
                </a:solidFill>
                <a:latin typeface="微软雅黑" panose="020B0503020204020204" charset="-122"/>
                <a:ea typeface="微软雅黑" panose="020B0503020204020204" charset="-122"/>
                <a:sym typeface="+mn-ea"/>
              </a:rPr>
              <a:t>'") </a:t>
            </a:r>
            <a:r>
              <a:rPr lang="zh-CN" altLang="en-US" sz="1400">
                <a:solidFill>
                  <a:srgbClr val="000000"/>
                </a:solidFill>
                <a:latin typeface="微软雅黑" panose="020B0503020204020204" charset="-122"/>
                <a:ea typeface="微软雅黑" panose="020B0503020204020204" charset="-122"/>
                <a:sym typeface="+mn-ea"/>
              </a:rPr>
              <a:t>测试响应，必须包含</a:t>
            </a:r>
            <a:r>
              <a:rPr lang="en-US" altLang="zh-CN" sz="1400">
                <a:solidFill>
                  <a:srgbClr val="000000"/>
                </a:solidFill>
                <a:latin typeface="微软雅黑" panose="020B0503020204020204" charset="-122"/>
                <a:ea typeface="微软雅黑" panose="020B0503020204020204" charset="-122"/>
                <a:sym typeface="+mn-ea"/>
              </a:rPr>
              <a:t> “LLM </a:t>
            </a:r>
            <a:r>
              <a:rPr lang="zh-CN" altLang="en-US" sz="1400">
                <a:solidFill>
                  <a:srgbClr val="000000"/>
                </a:solidFill>
                <a:latin typeface="微软雅黑" panose="020B0503020204020204" charset="-122"/>
                <a:ea typeface="微软雅黑" panose="020B0503020204020204" charset="-122"/>
                <a:sym typeface="+mn-ea"/>
              </a:rPr>
              <a:t>就绪</a:t>
            </a:r>
            <a:r>
              <a:rPr lang="en-US" altLang="zh-CN" sz="1400">
                <a:solidFill>
                  <a:srgbClr val="000000"/>
                </a:solidFill>
                <a:latin typeface="微软雅黑" panose="020B0503020204020204" charset="-122"/>
                <a:ea typeface="微软雅黑" panose="020B0503020204020204" charset="-122"/>
                <a:sym typeface="+mn-ea"/>
              </a:rPr>
              <a:t>”</a:t>
            </a:r>
            <a:r>
              <a:rPr lang="zh-CN" altLang="en-US" sz="1400">
                <a:solidFill>
                  <a:srgbClr val="000000"/>
                </a:solidFill>
                <a:latin typeface="微软雅黑" panose="020B0503020204020204" charset="-122"/>
                <a:ea typeface="微软雅黑" panose="020B0503020204020204" charset="-122"/>
                <a:sym typeface="+mn-ea"/>
              </a:rPr>
              <a:t>；</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错误处理：</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连接拒绝：提示</a:t>
            </a:r>
            <a:r>
              <a:rPr lang="en-US" altLang="zh-CN" sz="1400">
                <a:solidFill>
                  <a:srgbClr val="000000"/>
                </a:solidFill>
                <a:latin typeface="微软雅黑" panose="020B0503020204020204" charset="-122"/>
                <a:ea typeface="微软雅黑" panose="020B0503020204020204" charset="-122"/>
                <a:sym typeface="+mn-ea"/>
              </a:rPr>
              <a:t> “Ollama </a:t>
            </a:r>
            <a:r>
              <a:rPr lang="zh-CN" altLang="en-US" sz="1400">
                <a:solidFill>
                  <a:srgbClr val="000000"/>
                </a:solidFill>
                <a:latin typeface="微软雅黑" panose="020B0503020204020204" charset="-122"/>
                <a:ea typeface="微软雅黑" panose="020B0503020204020204" charset="-122"/>
                <a:sym typeface="+mn-ea"/>
              </a:rPr>
              <a:t>服务未启动（需执行</a:t>
            </a:r>
            <a:r>
              <a:rPr lang="en-US" altLang="zh-CN" sz="1400">
                <a:solidFill>
                  <a:srgbClr val="000000"/>
                </a:solidFill>
                <a:latin typeface="微软雅黑" panose="020B0503020204020204" charset="-122"/>
                <a:ea typeface="微软雅黑" panose="020B0503020204020204" charset="-122"/>
                <a:sym typeface="+mn-ea"/>
              </a:rPr>
              <a:t>ollama serve</a:t>
            </a:r>
            <a:r>
              <a:rPr lang="zh-CN" altLang="en-US" sz="1400">
                <a:solidFill>
                  <a:srgbClr val="000000"/>
                </a:solidFill>
                <a:latin typeface="微软雅黑" panose="020B0503020204020204" charset="-122"/>
                <a:ea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sym typeface="+mn-ea"/>
              </a:rPr>
              <a:t>”</a:t>
            </a:r>
            <a:r>
              <a:rPr lang="zh-CN" altLang="en-US" sz="1400">
                <a:solidFill>
                  <a:srgbClr val="000000"/>
                </a:solidFill>
                <a:latin typeface="微软雅黑" panose="020B0503020204020204" charset="-122"/>
                <a:ea typeface="微软雅黑" panose="020B0503020204020204" charset="-122"/>
                <a:sym typeface="+mn-ea"/>
              </a:rPr>
              <a:t>；</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模型不存在：提示</a:t>
            </a:r>
            <a:r>
              <a:rPr lang="en-US" altLang="zh-CN" sz="1400">
                <a:solidFill>
                  <a:srgbClr val="000000"/>
                </a:solidFill>
                <a:latin typeface="微软雅黑" panose="020B0503020204020204" charset="-122"/>
                <a:ea typeface="微软雅黑" panose="020B0503020204020204" charset="-122"/>
                <a:sym typeface="+mn-ea"/>
              </a:rPr>
              <a:t> “</a:t>
            </a:r>
            <a:r>
              <a:rPr lang="zh-CN" altLang="en-US" sz="1400">
                <a:solidFill>
                  <a:srgbClr val="000000"/>
                </a:solidFill>
                <a:latin typeface="微软雅黑" panose="020B0503020204020204" charset="-122"/>
                <a:ea typeface="微软雅黑" panose="020B0503020204020204" charset="-122"/>
                <a:sym typeface="+mn-ea"/>
              </a:rPr>
              <a:t>需执行</a:t>
            </a:r>
            <a:r>
              <a:rPr lang="en-US" altLang="zh-CN" sz="1400">
                <a:solidFill>
                  <a:srgbClr val="000000"/>
                </a:solidFill>
                <a:latin typeface="微软雅黑" panose="020B0503020204020204" charset="-122"/>
                <a:ea typeface="微软雅黑" panose="020B0503020204020204" charset="-122"/>
                <a:sym typeface="+mn-ea"/>
              </a:rPr>
              <a:t>ollama pull {</a:t>
            </a:r>
            <a:r>
              <a:rPr lang="zh-CN" altLang="en-US" sz="1400">
                <a:solidFill>
                  <a:srgbClr val="000000"/>
                </a:solidFill>
                <a:latin typeface="微软雅黑" panose="020B0503020204020204" charset="-122"/>
                <a:ea typeface="微软雅黑" panose="020B0503020204020204" charset="-122"/>
                <a:sym typeface="+mn-ea"/>
              </a:rPr>
              <a:t>模型名</a:t>
            </a:r>
            <a:r>
              <a:rPr lang="en-US" altLang="zh-CN" sz="1400">
                <a:solidFill>
                  <a:srgbClr val="000000"/>
                </a:solidFill>
                <a:latin typeface="微软雅黑" panose="020B0503020204020204" charset="-122"/>
                <a:ea typeface="微软雅黑" panose="020B0503020204020204" charset="-122"/>
                <a:sym typeface="+mn-ea"/>
              </a:rPr>
              <a:t>}”</a:t>
            </a:r>
            <a:r>
              <a:rPr lang="zh-CN" altLang="en-US" sz="1400">
                <a:solidFill>
                  <a:srgbClr val="000000"/>
                </a:solidFill>
                <a:latin typeface="微软雅黑" panose="020B0503020204020204" charset="-122"/>
                <a:ea typeface="微软雅黑" panose="020B0503020204020204" charset="-122"/>
                <a:sym typeface="+mn-ea"/>
              </a:rPr>
              <a:t>；</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其他错误：抛</a:t>
            </a:r>
            <a:r>
              <a:rPr lang="en-US" altLang="zh-CN" sz="1400">
                <a:solidFill>
                  <a:srgbClr val="000000"/>
                </a:solidFill>
                <a:latin typeface="微软雅黑" panose="020B0503020204020204" charset="-122"/>
                <a:ea typeface="微软雅黑" panose="020B0503020204020204" charset="-122"/>
                <a:sym typeface="+mn-ea"/>
              </a:rPr>
              <a:t> 503</a:t>
            </a:r>
            <a:r>
              <a:rPr lang="zh-CN" altLang="en-US" sz="1400">
                <a:solidFill>
                  <a:srgbClr val="000000"/>
                </a:solidFill>
                <a:latin typeface="微软雅黑" panose="020B0503020204020204" charset="-122"/>
                <a:ea typeface="微软雅黑" panose="020B0503020204020204" charset="-122"/>
                <a:sym typeface="+mn-ea"/>
              </a:rPr>
              <a:t>。</a:t>
            </a:r>
            <a:endParaRPr lang="zh-CN" altLang="en-US" sz="1400">
              <a:solidFill>
                <a:srgbClr val="000000"/>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4" name="文本框 3"/>
          <p:cNvSpPr txBox="1"/>
          <p:nvPr/>
        </p:nvSpPr>
        <p:spPr>
          <a:xfrm>
            <a:off x="427355" y="706120"/>
            <a:ext cx="11167110" cy="3143250"/>
          </a:xfrm>
          <a:prstGeom prst="rect">
            <a:avLst/>
          </a:prstGeom>
        </p:spPr>
        <p:txBody>
          <a:bodyPr wrap="square">
            <a:noAutofit/>
          </a:bodyPr>
          <a:p>
            <a:pPr lvl="0" indent="0" algn="l" fontAlgn="auto">
              <a:lnSpc>
                <a:spcPts val="1600"/>
              </a:lnSpc>
              <a:spcBef>
                <a:spcPts val="800"/>
              </a:spcBef>
              <a:spcAft>
                <a:spcPts val="0"/>
              </a:spcAft>
              <a:buClrTx/>
              <a:buSzTx/>
              <a:buFontTx/>
            </a:pPr>
            <a:r>
              <a:rPr lang="en-US" altLang="zh-CN" sz="1400">
                <a:solidFill>
                  <a:srgbClr val="000000"/>
                </a:solidFill>
                <a:latin typeface="微软雅黑" panose="020B0503020204020204" charset="-122"/>
                <a:ea typeface="微软雅黑" panose="020B0503020204020204" charset="-122"/>
                <a:sym typeface="+mn-ea"/>
              </a:rPr>
              <a:t>(3</a:t>
            </a:r>
            <a:r>
              <a:rPr lang="zh-CN" altLang="en-US" sz="1400">
                <a:solidFill>
                  <a:srgbClr val="000000"/>
                </a:solidFill>
                <a:latin typeface="微软雅黑" panose="020B0503020204020204" charset="-122"/>
                <a:ea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sym typeface="+mn-ea"/>
              </a:rPr>
              <a:t>_init_vector_stores</a:t>
            </a:r>
            <a:r>
              <a:rPr lang="zh-CN" altLang="en-US" sz="1400">
                <a:solidFill>
                  <a:srgbClr val="000000"/>
                </a:solidFill>
                <a:latin typeface="微软雅黑" panose="020B0503020204020204" charset="-122"/>
                <a:ea typeface="微软雅黑" panose="020B0503020204020204" charset="-122"/>
                <a:sym typeface="+mn-ea"/>
              </a:rPr>
              <a:t>：初始化多</a:t>
            </a:r>
            <a:r>
              <a:rPr lang="en-US" altLang="zh-CN" sz="1400">
                <a:solidFill>
                  <a:srgbClr val="000000"/>
                </a:solidFill>
                <a:latin typeface="微软雅黑" panose="020B0503020204020204" charset="-122"/>
                <a:ea typeface="微软雅黑" panose="020B0503020204020204" charset="-122"/>
                <a:sym typeface="+mn-ea"/>
              </a:rPr>
              <a:t> Milvus </a:t>
            </a:r>
            <a:r>
              <a:rPr lang="zh-CN" altLang="en-US" sz="1400">
                <a:solidFill>
                  <a:srgbClr val="000000"/>
                </a:solidFill>
                <a:latin typeface="微软雅黑" panose="020B0503020204020204" charset="-122"/>
                <a:ea typeface="微软雅黑" panose="020B0503020204020204" charset="-122"/>
                <a:sym typeface="+mn-ea"/>
              </a:rPr>
              <a:t>集合（核心校验）</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功能职责：遍历目标集合，初始化</a:t>
            </a:r>
            <a:r>
              <a:rPr lang="en-US" altLang="zh-CN" sz="1400">
                <a:solidFill>
                  <a:srgbClr val="000000"/>
                </a:solidFill>
                <a:latin typeface="微软雅黑" panose="020B0503020204020204" charset="-122"/>
                <a:ea typeface="微软雅黑" panose="020B0503020204020204" charset="-122"/>
                <a:sym typeface="+mn-ea"/>
              </a:rPr>
              <a:t> Milvus </a:t>
            </a:r>
            <a:r>
              <a:rPr lang="zh-CN" altLang="en-US" sz="1400">
                <a:solidFill>
                  <a:srgbClr val="000000"/>
                </a:solidFill>
                <a:latin typeface="微软雅黑" panose="020B0503020204020204" charset="-122"/>
                <a:ea typeface="微软雅黑" panose="020B0503020204020204" charset="-122"/>
                <a:sym typeface="+mn-ea"/>
              </a:rPr>
              <a:t>包装器，完成</a:t>
            </a:r>
            <a:r>
              <a:rPr lang="en-US" altLang="zh-CN" sz="1400">
                <a:solidFill>
                  <a:srgbClr val="000000"/>
                </a:solidFill>
                <a:latin typeface="微软雅黑" panose="020B0503020204020204" charset="-122"/>
                <a:ea typeface="微软雅黑" panose="020B0503020204020204" charset="-122"/>
                <a:sym typeface="+mn-ea"/>
              </a:rPr>
              <a:t> 4 </a:t>
            </a:r>
            <a:r>
              <a:rPr lang="zh-CN" altLang="en-US" sz="1400">
                <a:solidFill>
                  <a:srgbClr val="000000"/>
                </a:solidFill>
                <a:latin typeface="微软雅黑" panose="020B0503020204020204" charset="-122"/>
                <a:ea typeface="微软雅黑" panose="020B0503020204020204" charset="-122"/>
                <a:sym typeface="+mn-ea"/>
              </a:rPr>
              <a:t>项关键校验，返回可用集合的包装器字典。</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返回值：</a:t>
            </a:r>
            <a:r>
              <a:rPr lang="en-US" altLang="zh-CN" sz="1400">
                <a:solidFill>
                  <a:srgbClr val="000000"/>
                </a:solidFill>
                <a:latin typeface="微软雅黑" panose="020B0503020204020204" charset="-122"/>
                <a:ea typeface="微软雅黑" panose="020B0503020204020204" charset="-122"/>
                <a:sym typeface="+mn-ea"/>
              </a:rPr>
              <a:t>Dict[str, MilvusStoreWrapper]</a:t>
            </a:r>
            <a:r>
              <a:rPr lang="zh-CN" altLang="en-US" sz="1400">
                <a:solidFill>
                  <a:srgbClr val="000000"/>
                </a:solidFill>
                <a:latin typeface="微软雅黑" panose="020B0503020204020204" charset="-122"/>
                <a:ea typeface="微软雅黑" panose="020B0503020204020204" charset="-122"/>
                <a:sym typeface="+mn-ea"/>
              </a:rPr>
              <a:t>（</a:t>
            </a:r>
            <a:r>
              <a:rPr lang="en-US" altLang="zh-CN" sz="1400">
                <a:solidFill>
                  <a:srgbClr val="000000"/>
                </a:solidFill>
                <a:latin typeface="微软雅黑" panose="020B0503020204020204" charset="-122"/>
                <a:ea typeface="微软雅黑" panose="020B0503020204020204" charset="-122"/>
                <a:sym typeface="+mn-ea"/>
              </a:rPr>
              <a:t>key = </a:t>
            </a:r>
            <a:r>
              <a:rPr lang="zh-CN" altLang="en-US" sz="1400">
                <a:solidFill>
                  <a:srgbClr val="000000"/>
                </a:solidFill>
                <a:latin typeface="微软雅黑" panose="020B0503020204020204" charset="-122"/>
                <a:ea typeface="微软雅黑" panose="020B0503020204020204" charset="-122"/>
                <a:sym typeface="+mn-ea"/>
              </a:rPr>
              <a:t>集合名，</a:t>
            </a:r>
            <a:r>
              <a:rPr lang="en-US" altLang="zh-CN" sz="1400">
                <a:solidFill>
                  <a:srgbClr val="000000"/>
                </a:solidFill>
                <a:latin typeface="微软雅黑" panose="020B0503020204020204" charset="-122"/>
                <a:ea typeface="微软雅黑" panose="020B0503020204020204" charset="-122"/>
                <a:sym typeface="+mn-ea"/>
              </a:rPr>
              <a:t>value = </a:t>
            </a:r>
            <a:r>
              <a:rPr lang="zh-CN" altLang="en-US" sz="1400">
                <a:solidFill>
                  <a:srgbClr val="000000"/>
                </a:solidFill>
                <a:latin typeface="微软雅黑" panose="020B0503020204020204" charset="-122"/>
                <a:ea typeface="微软雅黑" panose="020B0503020204020204" charset="-122"/>
                <a:sym typeface="+mn-ea"/>
              </a:rPr>
              <a:t>就绪的包装器）。</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核心逻辑（遍历每个集合）：</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调用</a:t>
            </a:r>
            <a:r>
              <a:rPr lang="en-US" altLang="zh-CN" sz="1400">
                <a:solidFill>
                  <a:srgbClr val="000000"/>
                </a:solidFill>
                <a:latin typeface="微软雅黑" panose="020B0503020204020204" charset="-122"/>
                <a:ea typeface="微软雅黑" panose="020B0503020204020204" charset="-122"/>
                <a:sym typeface="+mn-ea"/>
              </a:rPr>
              <a:t> MilvusStoreWrapper </a:t>
            </a:r>
            <a:r>
              <a:rPr lang="zh-CN" altLang="en-US" sz="1400">
                <a:solidFill>
                  <a:srgbClr val="000000"/>
                </a:solidFill>
                <a:latin typeface="微软雅黑" panose="020B0503020204020204" charset="-122"/>
                <a:ea typeface="微软雅黑" panose="020B0503020204020204" charset="-122"/>
                <a:sym typeface="+mn-ea"/>
              </a:rPr>
              <a:t>创建集合包装器；</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调用</a:t>
            </a:r>
            <a:r>
              <a:rPr lang="en-US" altLang="zh-CN" sz="1400">
                <a:solidFill>
                  <a:srgbClr val="000000"/>
                </a:solidFill>
                <a:latin typeface="微软雅黑" panose="020B0503020204020204" charset="-122"/>
                <a:ea typeface="微软雅黑" panose="020B0503020204020204" charset="-122"/>
                <a:sym typeface="+mn-ea"/>
              </a:rPr>
              <a:t> _check_file_ext_field </a:t>
            </a:r>
            <a:r>
              <a:rPr lang="zh-CN" altLang="en-US" sz="1400">
                <a:solidFill>
                  <a:srgbClr val="000000"/>
                </a:solidFill>
                <a:latin typeface="微软雅黑" panose="020B0503020204020204" charset="-122"/>
                <a:ea typeface="微软雅黑" panose="020B0503020204020204" charset="-122"/>
                <a:sym typeface="+mn-ea"/>
              </a:rPr>
              <a:t>校验：集合必须有</a:t>
            </a:r>
            <a:r>
              <a:rPr lang="en-US" altLang="zh-CN" sz="1400">
                <a:solidFill>
                  <a:srgbClr val="000000"/>
                </a:solidFill>
                <a:latin typeface="微软雅黑" panose="020B0503020204020204" charset="-122"/>
                <a:ea typeface="微软雅黑" panose="020B0503020204020204" charset="-122"/>
                <a:sym typeface="+mn-ea"/>
              </a:rPr>
              <a:t>file_ext</a:t>
            </a:r>
            <a:r>
              <a:rPr lang="zh-CN" altLang="en-US" sz="1400">
                <a:solidFill>
                  <a:srgbClr val="000000"/>
                </a:solidFill>
                <a:latin typeface="微软雅黑" panose="020B0503020204020204" charset="-122"/>
                <a:ea typeface="微软雅黑" panose="020B0503020204020204" charset="-122"/>
                <a:sym typeface="+mn-ea"/>
              </a:rPr>
              <a:t>字段（</a:t>
            </a:r>
            <a:r>
              <a:rPr lang="en-US" altLang="zh-CN" sz="1400">
                <a:solidFill>
                  <a:srgbClr val="000000"/>
                </a:solidFill>
                <a:latin typeface="微软雅黑" panose="020B0503020204020204" charset="-122"/>
                <a:ea typeface="微软雅黑" panose="020B0503020204020204" charset="-122"/>
                <a:sym typeface="+mn-ea"/>
              </a:rPr>
              <a:t>String/VARCHAR </a:t>
            </a:r>
            <a:r>
              <a:rPr lang="zh-CN" altLang="en-US" sz="1400">
                <a:solidFill>
                  <a:srgbClr val="000000"/>
                </a:solidFill>
                <a:latin typeface="微软雅黑" panose="020B0503020204020204" charset="-122"/>
                <a:ea typeface="微软雅黑" panose="020B0503020204020204" charset="-122"/>
                <a:sym typeface="+mn-ea"/>
              </a:rPr>
              <a:t>类型，用于按扩展名过滤）；</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校验向量维度：集合的</a:t>
            </a:r>
            <a:r>
              <a:rPr lang="en-US" altLang="zh-CN" sz="1400">
                <a:solidFill>
                  <a:srgbClr val="000000"/>
                </a:solidFill>
                <a:latin typeface="微软雅黑" panose="020B0503020204020204" charset="-122"/>
                <a:ea typeface="微软雅黑" panose="020B0503020204020204" charset="-122"/>
                <a:sym typeface="+mn-ea"/>
              </a:rPr>
              <a:t>embedding</a:t>
            </a:r>
            <a:r>
              <a:rPr lang="zh-CN" altLang="en-US" sz="1400">
                <a:solidFill>
                  <a:srgbClr val="000000"/>
                </a:solidFill>
                <a:latin typeface="微软雅黑" panose="020B0503020204020204" charset="-122"/>
                <a:ea typeface="微软雅黑" panose="020B0503020204020204" charset="-122"/>
                <a:sym typeface="+mn-ea"/>
              </a:rPr>
              <a:t>字段维度必须与嵌入模型维度（</a:t>
            </a:r>
            <a:r>
              <a:rPr lang="en-US" altLang="zh-CN" sz="1400">
                <a:solidFill>
                  <a:srgbClr val="000000"/>
                </a:solidFill>
                <a:latin typeface="微软雅黑" panose="020B0503020204020204" charset="-122"/>
                <a:ea typeface="微软雅黑" panose="020B0503020204020204" charset="-122"/>
                <a:sym typeface="+mn-ea"/>
              </a:rPr>
              <a:t>self.embedding_dim</a:t>
            </a:r>
            <a:r>
              <a:rPr lang="zh-CN" altLang="en-US" sz="1400">
                <a:solidFill>
                  <a:srgbClr val="000000"/>
                </a:solidFill>
                <a:latin typeface="微软雅黑" panose="020B0503020204020204" charset="-122"/>
                <a:ea typeface="微软雅黑" panose="020B0503020204020204" charset="-122"/>
                <a:sym typeface="+mn-ea"/>
              </a:rPr>
              <a:t>）一致；</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检查</a:t>
            </a:r>
            <a:r>
              <a:rPr lang="en-US" altLang="zh-CN" sz="1400">
                <a:solidFill>
                  <a:srgbClr val="000000"/>
                </a:solidFill>
                <a:latin typeface="微软雅黑" panose="020B0503020204020204" charset="-122"/>
                <a:ea typeface="微软雅黑" panose="020B0503020204020204" charset="-122"/>
                <a:sym typeface="+mn-ea"/>
              </a:rPr>
              <a:t> / </a:t>
            </a:r>
            <a:r>
              <a:rPr lang="zh-CN" altLang="en-US" sz="1400">
                <a:solidFill>
                  <a:srgbClr val="000000"/>
                </a:solidFill>
                <a:latin typeface="微软雅黑" panose="020B0503020204020204" charset="-122"/>
                <a:ea typeface="微软雅黑" panose="020B0503020204020204" charset="-122"/>
                <a:sym typeface="+mn-ea"/>
              </a:rPr>
              <a:t>创建索引：若</a:t>
            </a:r>
            <a:r>
              <a:rPr lang="en-US" altLang="zh-CN" sz="1400">
                <a:solidFill>
                  <a:srgbClr val="000000"/>
                </a:solidFill>
                <a:latin typeface="微软雅黑" panose="020B0503020204020204" charset="-122"/>
                <a:ea typeface="微软雅黑" panose="020B0503020204020204" charset="-122"/>
                <a:sym typeface="+mn-ea"/>
              </a:rPr>
              <a:t>embedding</a:t>
            </a:r>
            <a:r>
              <a:rPr lang="zh-CN" altLang="en-US" sz="1400">
                <a:solidFill>
                  <a:srgbClr val="000000"/>
                </a:solidFill>
                <a:latin typeface="微软雅黑" panose="020B0503020204020204" charset="-122"/>
                <a:ea typeface="微软雅黑" panose="020B0503020204020204" charset="-122"/>
                <a:sym typeface="+mn-ea"/>
              </a:rPr>
              <a:t>字段无索引，创建</a:t>
            </a:r>
            <a:r>
              <a:rPr lang="en-US" altLang="zh-CN" sz="1400">
                <a:solidFill>
                  <a:srgbClr val="000000"/>
                </a:solidFill>
                <a:latin typeface="微软雅黑" panose="020B0503020204020204" charset="-122"/>
                <a:ea typeface="微软雅黑" panose="020B0503020204020204" charset="-122"/>
                <a:sym typeface="+mn-ea"/>
              </a:rPr>
              <a:t>IVF_FLAT</a:t>
            </a:r>
            <a:r>
              <a:rPr lang="zh-CN" altLang="en-US" sz="1400">
                <a:solidFill>
                  <a:srgbClr val="000000"/>
                </a:solidFill>
                <a:latin typeface="微软雅黑" panose="020B0503020204020204" charset="-122"/>
                <a:ea typeface="微软雅黑" panose="020B0503020204020204" charset="-122"/>
                <a:sym typeface="+mn-ea"/>
              </a:rPr>
              <a:t>索引（适合中小数据集，</a:t>
            </a:r>
            <a:r>
              <a:rPr lang="en-US" altLang="zh-CN" sz="1400">
                <a:solidFill>
                  <a:srgbClr val="000000"/>
                </a:solidFill>
                <a:latin typeface="微软雅黑" panose="020B0503020204020204" charset="-122"/>
                <a:ea typeface="微软雅黑" panose="020B0503020204020204" charset="-122"/>
                <a:sym typeface="+mn-ea"/>
              </a:rPr>
              <a:t>L2 </a:t>
            </a:r>
            <a:r>
              <a:rPr lang="zh-CN" altLang="en-US" sz="1400">
                <a:solidFill>
                  <a:srgbClr val="000000"/>
                </a:solidFill>
                <a:latin typeface="微软雅黑" panose="020B0503020204020204" charset="-122"/>
                <a:ea typeface="微软雅黑" panose="020B0503020204020204" charset="-122"/>
                <a:sym typeface="+mn-ea"/>
              </a:rPr>
              <a:t>距离度量）；</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加载集合到内存，记录实体数；</a:t>
            </a:r>
            <a:endParaRPr lang="zh-CN" altLang="en-US" sz="1400">
              <a:solidFill>
                <a:srgbClr val="000000"/>
              </a:solidFill>
              <a:latin typeface="微软雅黑" panose="020B0503020204020204" charset="-122"/>
              <a:ea typeface="微软雅黑" panose="020B0503020204020204" charset="-122"/>
              <a:sym typeface="+mn-ea"/>
            </a:endParaRPr>
          </a:p>
          <a:p>
            <a:pPr lvl="0" indent="0" algn="l" fontAlgn="auto">
              <a:lnSpc>
                <a:spcPts val="1600"/>
              </a:lnSpc>
              <a:spcBef>
                <a:spcPts val="800"/>
              </a:spcBef>
              <a:spcAft>
                <a:spcPts val="0"/>
              </a:spcAft>
              <a:buClrTx/>
              <a:buSzTx/>
              <a:buFontTx/>
            </a:pPr>
            <a:r>
              <a:rPr lang="zh-CN" altLang="en-US" sz="1400">
                <a:solidFill>
                  <a:srgbClr val="000000"/>
                </a:solidFill>
                <a:latin typeface="微软雅黑" panose="020B0503020204020204" charset="-122"/>
                <a:ea typeface="微软雅黑" panose="020B0503020204020204" charset="-122"/>
                <a:sym typeface="+mn-ea"/>
              </a:rPr>
              <a:t>异常：跳过初始化失败的集合，若所有集合失败则抛</a:t>
            </a:r>
            <a:r>
              <a:rPr lang="en-US" altLang="zh-CN" sz="1400">
                <a:solidFill>
                  <a:srgbClr val="000000"/>
                </a:solidFill>
                <a:latin typeface="微软雅黑" panose="020B0503020204020204" charset="-122"/>
                <a:ea typeface="微软雅黑" panose="020B0503020204020204" charset="-122"/>
                <a:sym typeface="+mn-ea"/>
              </a:rPr>
              <a:t> 500</a:t>
            </a:r>
            <a:r>
              <a:rPr lang="zh-CN" altLang="en-US" sz="1400">
                <a:solidFill>
                  <a:srgbClr val="000000"/>
                </a:solidFill>
                <a:latin typeface="微软雅黑" panose="020B0503020204020204" charset="-122"/>
                <a:ea typeface="微软雅黑" panose="020B0503020204020204" charset="-122"/>
                <a:sym typeface="+mn-ea"/>
              </a:rPr>
              <a:t>。</a:t>
            </a:r>
            <a:endParaRPr lang="zh-CN" altLang="en-US" sz="1400">
              <a:solidFill>
                <a:srgbClr val="000000"/>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sp>
        <p:nvSpPr>
          <p:cNvPr id="3" name="文本框 2"/>
          <p:cNvSpPr txBox="1"/>
          <p:nvPr/>
        </p:nvSpPr>
        <p:spPr>
          <a:xfrm>
            <a:off x="271145" y="781685"/>
            <a:ext cx="10957560" cy="1553210"/>
          </a:xfrm>
          <a:prstGeom prst="rect">
            <a:avLst/>
          </a:prstGeom>
        </p:spPr>
        <p:txBody>
          <a:bodyPr wrap="square">
            <a:spAutoFit/>
          </a:bodyPr>
          <a:p>
            <a:pPr marL="0" indent="0">
              <a:lnSpc>
                <a:spcPts val="1600"/>
              </a:lnSpc>
              <a:spcBef>
                <a:spcPts val="2000"/>
              </a:spcBef>
              <a:spcAft>
                <a:spcPts val="600"/>
              </a:spcAft>
            </a:pPr>
            <a:r>
              <a:rPr lang="zh-CN" altLang="en-US" sz="1400" b="1" i="0">
                <a:solidFill>
                  <a:srgbClr val="000000"/>
                </a:solidFill>
                <a:latin typeface="微软雅黑" panose="020B0503020204020204" charset="-122"/>
                <a:ea typeface="微软雅黑" panose="020B0503020204020204" charset="-122"/>
                <a:cs typeface="微软雅黑" panose="020B0503020204020204" charset="-122"/>
              </a:rPr>
              <a:t>三、核心业务流程：多集合查询</a:t>
            </a:r>
            <a:r>
              <a:rPr lang="en-US" altLang="zh-CN" sz="1400" b="1" i="0">
                <a:solidFill>
                  <a:srgbClr val="000000"/>
                </a:solidFill>
                <a:latin typeface="微软雅黑" panose="020B0503020204020204" charset="-122"/>
                <a:ea typeface="微软雅黑" panose="020B0503020204020204" charset="-122"/>
                <a:cs typeface="微软雅黑" panose="020B0503020204020204" charset="-122"/>
              </a:rPr>
              <a:t>→Rerank→</a:t>
            </a:r>
            <a:r>
              <a:rPr lang="zh-CN" altLang="en-US" sz="1400" b="1" i="0">
                <a:solidFill>
                  <a:srgbClr val="000000"/>
                </a:solidFill>
                <a:latin typeface="微软雅黑" panose="020B0503020204020204" charset="-122"/>
                <a:ea typeface="微软雅黑" panose="020B0503020204020204" charset="-122"/>
                <a:cs typeface="微软雅黑" panose="020B0503020204020204" charset="-122"/>
              </a:rPr>
              <a:t>响应生成</a:t>
            </a:r>
            <a:endParaRPr lang="zh-CN" altLang="en-US" sz="1400" b="1" i="0">
              <a:solidFill>
                <a:srgbClr val="000000"/>
              </a:solidFill>
              <a:latin typeface="微软雅黑" panose="020B0503020204020204" charset="-122"/>
              <a:ea typeface="微软雅黑" panose="020B0503020204020204" charset="-122"/>
              <a:cs typeface="微软雅黑" panose="020B0503020204020204" charset="-122"/>
            </a:endParaRPr>
          </a:p>
          <a:p>
            <a:pPr marL="0" indent="0">
              <a:lnSpc>
                <a:spcPts val="1400"/>
              </a:lnSpc>
              <a:spcBef>
                <a:spcPct val="0"/>
              </a:spcBef>
              <a:spcAft>
                <a:spcPct val="0"/>
              </a:spcAft>
            </a:pPr>
            <a:r>
              <a:rPr lang="zh-CN" altLang="en-US" sz="1400" b="0" i="0">
                <a:latin typeface="微软雅黑" panose="020B0503020204020204" charset="-122"/>
                <a:ea typeface="微软雅黑" panose="020B0503020204020204" charset="-122"/>
                <a:cs typeface="微软雅黑" panose="020B0503020204020204" charset="-122"/>
              </a:rPr>
              <a:t>服务的核心能力通过</a:t>
            </a:r>
            <a:r>
              <a:rPr lang="en-US" altLang="zh-CN" sz="1400" b="0" i="0">
                <a:latin typeface="微软雅黑" panose="020B0503020204020204" charset="-122"/>
                <a:ea typeface="微软雅黑" panose="020B0503020204020204" charset="-122"/>
                <a:cs typeface="微软雅黑" panose="020B0503020204020204" charset="-122"/>
              </a:rPr>
              <a:t> query_rerank_response </a:t>
            </a:r>
            <a:r>
              <a:rPr lang="zh-CN" altLang="en-US" sz="1400" b="0" i="0">
                <a:latin typeface="微软雅黑" panose="020B0503020204020204" charset="-122"/>
                <a:ea typeface="微软雅黑" panose="020B0503020204020204" charset="-122"/>
                <a:cs typeface="微软雅黑" panose="020B0503020204020204" charset="-122"/>
              </a:rPr>
              <a:t>串联，实现 “查询向量生成</a:t>
            </a:r>
            <a:r>
              <a:rPr lang="en-US" altLang="zh-CN" sz="1400" b="0" i="0">
                <a:latin typeface="微软雅黑" panose="020B0503020204020204" charset="-122"/>
                <a:ea typeface="微软雅黑" panose="020B0503020204020204" charset="-122"/>
                <a:cs typeface="微软雅黑" panose="020B0503020204020204" charset="-122"/>
              </a:rPr>
              <a:t>→</a:t>
            </a:r>
            <a:r>
              <a:rPr lang="zh-CN" altLang="en-US" sz="1400" b="0" i="0">
                <a:latin typeface="微软雅黑" panose="020B0503020204020204" charset="-122"/>
                <a:ea typeface="微软雅黑" panose="020B0503020204020204" charset="-122"/>
                <a:cs typeface="微软雅黑" panose="020B0503020204020204" charset="-122"/>
              </a:rPr>
              <a:t>多集合并行查询</a:t>
            </a:r>
            <a:r>
              <a:rPr lang="en-US" altLang="zh-CN" sz="1400" b="0" i="0">
                <a:latin typeface="微软雅黑" panose="020B0503020204020204" charset="-122"/>
                <a:ea typeface="微软雅黑" panose="020B0503020204020204" charset="-122"/>
                <a:cs typeface="微软雅黑" panose="020B0503020204020204" charset="-122"/>
              </a:rPr>
              <a:t>→</a:t>
            </a:r>
            <a:r>
              <a:rPr lang="zh-CN" altLang="en-US" sz="1400" b="0" i="0">
                <a:latin typeface="微软雅黑" panose="020B0503020204020204" charset="-122"/>
                <a:ea typeface="微软雅黑" panose="020B0503020204020204" charset="-122"/>
                <a:cs typeface="微软雅黑" panose="020B0503020204020204" charset="-122"/>
              </a:rPr>
              <a:t>结果过滤</a:t>
            </a:r>
            <a:r>
              <a:rPr lang="en-US" altLang="zh-CN" sz="1400" b="0" i="0">
                <a:latin typeface="微软雅黑" panose="020B0503020204020204" charset="-122"/>
                <a:ea typeface="微软雅黑" panose="020B0503020204020204" charset="-122"/>
                <a:cs typeface="微软雅黑" panose="020B0503020204020204" charset="-122"/>
              </a:rPr>
              <a:t>→</a:t>
            </a:r>
            <a:r>
              <a:rPr lang="zh-CN" altLang="en-US" sz="1400" b="0" i="0">
                <a:latin typeface="微软雅黑" panose="020B0503020204020204" charset="-122"/>
                <a:ea typeface="微软雅黑" panose="020B0503020204020204" charset="-122"/>
                <a:cs typeface="微软雅黑" panose="020B0503020204020204" charset="-122"/>
              </a:rPr>
              <a:t>重排序</a:t>
            </a:r>
            <a:r>
              <a:rPr lang="en-US" altLang="zh-CN" sz="1400" b="0" i="0">
                <a:latin typeface="微软雅黑" panose="020B0503020204020204" charset="-122"/>
                <a:ea typeface="微软雅黑" panose="020B0503020204020204" charset="-122"/>
                <a:cs typeface="微软雅黑" panose="020B0503020204020204" charset="-122"/>
              </a:rPr>
              <a:t>→LLM </a:t>
            </a:r>
            <a:r>
              <a:rPr lang="zh-CN" altLang="en-US" sz="1400" b="0" i="0">
                <a:latin typeface="微软雅黑" panose="020B0503020204020204" charset="-122"/>
                <a:ea typeface="微软雅黑" panose="020B0503020204020204" charset="-122"/>
                <a:cs typeface="微软雅黑" panose="020B0503020204020204" charset="-122"/>
              </a:rPr>
              <a:t>响应” 的全链路。</a:t>
            </a:r>
            <a:endParaRPr lang="zh-CN" altLang="en-US" sz="1400" b="0" i="0">
              <a:latin typeface="微软雅黑" panose="020B0503020204020204" charset="-122"/>
              <a:ea typeface="微软雅黑" panose="020B0503020204020204" charset="-122"/>
              <a:cs typeface="微软雅黑" panose="020B0503020204020204" charset="-122"/>
            </a:endParaRPr>
          </a:p>
          <a:p>
            <a:pPr marL="0" indent="0">
              <a:lnSpc>
                <a:spcPts val="1400"/>
              </a:lnSpc>
              <a:spcBef>
                <a:spcPts val="1400"/>
              </a:spcBef>
              <a:spcAft>
                <a:spcPts val="600"/>
              </a:spcAft>
            </a:pPr>
            <a:r>
              <a:rPr lang="en-US" altLang="zh-CN" sz="1400" b="1"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1" i="0">
                <a:solidFill>
                  <a:srgbClr val="000000"/>
                </a:solidFill>
                <a:latin typeface="微软雅黑" panose="020B0503020204020204" charset="-122"/>
                <a:ea typeface="微软雅黑" panose="020B0503020204020204" charset="-122"/>
                <a:cs typeface="微软雅黑" panose="020B0503020204020204" charset="-122"/>
              </a:rPr>
              <a:t>顶层入口：</a:t>
            </a:r>
            <a:r>
              <a:rPr lang="en-US" altLang="zh-CN" sz="1400" b="1" i="0">
                <a:solidFill>
                  <a:srgbClr val="000000"/>
                </a:solidFill>
                <a:latin typeface="微软雅黑" panose="020B0503020204020204" charset="-122"/>
                <a:ea typeface="微软雅黑" panose="020B0503020204020204" charset="-122"/>
                <a:cs typeface="微软雅黑" panose="020B0503020204020204" charset="-122"/>
              </a:rPr>
              <a:t>query_rerank_response</a:t>
            </a:r>
            <a:endParaRPr lang="en-US" altLang="zh-CN" sz="1400" b="1" i="0">
              <a:solidFill>
                <a:srgbClr val="000000"/>
              </a:solidFill>
              <a:latin typeface="微软雅黑" panose="020B0503020204020204" charset="-122"/>
              <a:ea typeface="微软雅黑" panose="020B0503020204020204" charset="-122"/>
              <a:cs typeface="微软雅黑" panose="020B0503020204020204" charset="-122"/>
            </a:endParaRPr>
          </a:p>
          <a:p>
            <a:pPr marL="0" indent="0">
              <a:lnSpc>
                <a:spcPts val="1400"/>
              </a:lnSpc>
              <a:spcBef>
                <a:spcPts val="1200"/>
              </a:spcBef>
              <a:spcAft>
                <a:spcPts val="400"/>
              </a:spcAft>
            </a:pPr>
            <a:r>
              <a:rPr lang="zh-CN" altLang="en-US" sz="1400" b="1" i="0">
                <a:solidFill>
                  <a:srgbClr val="000000"/>
                </a:solidFill>
                <a:latin typeface="微软雅黑" panose="020B0503020204020204" charset="-122"/>
                <a:ea typeface="微软雅黑" panose="020B0503020204020204" charset="-122"/>
                <a:cs typeface="微软雅黑" panose="020B0503020204020204" charset="-122"/>
              </a:rPr>
              <a:t>功能职责</a:t>
            </a:r>
            <a:endParaRPr lang="zh-CN" altLang="en-US" sz="1400" b="1" i="0">
              <a:solidFill>
                <a:srgbClr val="000000"/>
              </a:solidFill>
              <a:latin typeface="微软雅黑" panose="020B0503020204020204" charset="-122"/>
              <a:ea typeface="微软雅黑" panose="020B0503020204020204" charset="-122"/>
              <a:cs typeface="微软雅黑" panose="020B0503020204020204" charset="-122"/>
            </a:endParaRPr>
          </a:p>
          <a:p>
            <a:pPr marL="0" indent="0">
              <a:lnSpc>
                <a:spcPts val="1400"/>
              </a:lnSpc>
              <a:spcBef>
                <a:spcPct val="0"/>
              </a:spcBef>
              <a:spcAft>
                <a:spcPct val="0"/>
              </a:spcAft>
            </a:pPr>
            <a:r>
              <a:rPr lang="zh-CN" altLang="en-US" sz="1400" b="0" i="0">
                <a:latin typeface="微软雅黑" panose="020B0503020204020204" charset="-122"/>
                <a:ea typeface="微软雅黑" panose="020B0503020204020204" charset="-122"/>
                <a:cs typeface="微软雅黑" panose="020B0503020204020204" charset="-122"/>
              </a:rPr>
              <a:t>完整业务流程的统一入口，返回结构化结果（含查询信息、</a:t>
            </a:r>
            <a:r>
              <a:rPr lang="en-US" altLang="zh-CN" sz="1400" b="0" i="0">
                <a:latin typeface="微软雅黑" panose="020B0503020204020204" charset="-122"/>
                <a:ea typeface="微软雅黑" panose="020B0503020204020204" charset="-122"/>
                <a:cs typeface="微软雅黑" panose="020B0503020204020204" charset="-122"/>
              </a:rPr>
              <a:t>Rerank </a:t>
            </a:r>
            <a:r>
              <a:rPr lang="zh-CN" altLang="en-US" sz="1400" b="0" i="0">
                <a:latin typeface="微软雅黑" panose="020B0503020204020204" charset="-122"/>
                <a:ea typeface="微软雅黑" panose="020B0503020204020204" charset="-122"/>
                <a:cs typeface="微软雅黑" panose="020B0503020204020204" charset="-122"/>
              </a:rPr>
              <a:t>结果、</a:t>
            </a:r>
            <a:r>
              <a:rPr lang="en-US" altLang="zh-CN" sz="1400" b="0" i="0">
                <a:latin typeface="微软雅黑" panose="020B0503020204020204" charset="-122"/>
                <a:ea typeface="微软雅黑" panose="020B0503020204020204" charset="-122"/>
                <a:cs typeface="微软雅黑" panose="020B0503020204020204" charset="-122"/>
              </a:rPr>
              <a:t>LLM </a:t>
            </a:r>
            <a:r>
              <a:rPr lang="zh-CN" altLang="en-US" sz="1400" b="0" i="0">
                <a:latin typeface="微软雅黑" panose="020B0503020204020204" charset="-122"/>
                <a:ea typeface="微软雅黑" panose="020B0503020204020204" charset="-122"/>
                <a:cs typeface="微软雅黑" panose="020B0503020204020204" charset="-122"/>
              </a:rPr>
              <a:t>响应）。</a:t>
            </a:r>
            <a:endParaRPr lang="zh-CN" altLang="en-US" sz="1400" b="0" i="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271145" y="2397125"/>
            <a:ext cx="8315960" cy="4358640"/>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rPr>
              <a:t>Langchain </a:t>
            </a:r>
            <a:r>
              <a:rPr lang="zh-CN" altLang="en-US" sz="2700" b="1">
                <a:solidFill>
                  <a:schemeClr val="accent1"/>
                </a:solidFill>
                <a:latin typeface="+mj-ea"/>
                <a:ea typeface="+mj-ea"/>
                <a:cs typeface="+mj-ea"/>
              </a:rPr>
              <a:t>介绍</a:t>
            </a:r>
            <a:endParaRPr lang="zh-CN" altLang="en-US" sz="2700" b="1">
              <a:solidFill>
                <a:schemeClr val="accent1"/>
              </a:solidFill>
              <a:latin typeface="+mj-ea"/>
              <a:ea typeface="+mj-ea"/>
              <a:cs typeface="+mj-ea"/>
            </a:endParaRPr>
          </a:p>
        </p:txBody>
      </p:sp>
      <p:graphicFrame>
        <p:nvGraphicFramePr>
          <p:cNvPr id="5" name="表格 4"/>
          <p:cNvGraphicFramePr/>
          <p:nvPr>
            <p:custDataLst>
              <p:tags r:id="rId2"/>
            </p:custDataLst>
          </p:nvPr>
        </p:nvGraphicFramePr>
        <p:xfrm>
          <a:off x="429260" y="891540"/>
          <a:ext cx="11077575" cy="4620260"/>
        </p:xfrm>
        <a:graphic>
          <a:graphicData uri="http://schemas.openxmlformats.org/drawingml/2006/table">
            <a:tbl>
              <a:tblPr/>
              <a:tblGrid>
                <a:gridCol w="1289685"/>
                <a:gridCol w="1223645"/>
                <a:gridCol w="1962785"/>
                <a:gridCol w="1668145"/>
                <a:gridCol w="4933315"/>
              </a:tblGrid>
              <a:tr h="335280">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参数名</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代码中取值</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参数含义</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其他可选值</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不同取值的结果差异</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70104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file_path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doc_path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必选，指定待加载的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Markdown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文件路径（绝对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相对路径）</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无（需合法文件路径）</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路径错误直接报「文件不存在」；路径正确则定位文件，是加载的前提。</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4968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mode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"elements"</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可选，指定解析后的数据格式（结构化程度）</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"single"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"elements"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：按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Markdown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元素拆分（标题</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→Title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、段落</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→NarrativeText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、列表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→ListItem</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），每个元素对应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个</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Document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metadata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含</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type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字段（如</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type: Title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），支持后续按元素类型过滤（如仅提取代码块）。</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"single"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：整个文档合并为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个</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Document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，无元素类型区分，仅保留纯文本和基础路径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metadata</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，适合无需结构化的场景。</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6680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strategy</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"fast"</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可选，指定解析引擎的精度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速度权衡</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"hi_res"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（高精度）</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"fast"</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：用轻量规则解析，速度快（毫秒级），但复杂格式（嵌套列表、多层标题、表格）可能解析不完整（如表格拆分为普通文本）。</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"hi_res"</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：调用高精度解析器（如</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markdown-it-py</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），复杂格式还原准确（表格保留结构、嵌套列表层级正确），但速度慢（秒级），内存消耗高。</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6746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encoding</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"utf-8"</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可选，指定文件编码格式</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"gbk"</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"gb2312"</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"utf-16"</a:t>
                      </a:r>
                      <a:endParaRPr lang="en-US" altLang="zh-CN"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编码匹配：正常加载，无乱码；</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编码不匹配：中文显示为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或方块，代码中捕获该异常并提示切换为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gbk</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若文件实际是</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gbk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编码而用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utf-8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加载，会直接报</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UnicodeDecodeError</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168910" y="718185"/>
            <a:ext cx="8917305" cy="5709920"/>
          </a:xfrm>
          <a:prstGeom prst="rect">
            <a:avLst/>
          </a:prstGeom>
        </p:spPr>
      </p:pic>
    </p:spTree>
    <p:custDataLst>
      <p:tags r:id="rId3"/>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282575" y="900430"/>
            <a:ext cx="9575800" cy="5721985"/>
          </a:xfrm>
          <a:prstGeom prst="rect">
            <a:avLst/>
          </a:prstGeom>
        </p:spPr>
      </p:pic>
    </p:spTree>
    <p:custDataLst>
      <p:tags r:id="rId3"/>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3" name="图片 2"/>
          <p:cNvPicPr>
            <a:picLocks noChangeAspect="1"/>
          </p:cNvPicPr>
          <p:nvPr/>
        </p:nvPicPr>
        <p:blipFill>
          <a:blip r:embed="rId2"/>
          <a:stretch>
            <a:fillRect/>
          </a:stretch>
        </p:blipFill>
        <p:spPr>
          <a:xfrm>
            <a:off x="261620" y="796925"/>
            <a:ext cx="7304405" cy="5607050"/>
          </a:xfrm>
          <a:prstGeom prst="rect">
            <a:avLst/>
          </a:prstGeom>
        </p:spPr>
      </p:pic>
    </p:spTree>
    <p:custDataLst>
      <p:tags r:id="rId3"/>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114935" y="699770"/>
            <a:ext cx="9407525" cy="5866765"/>
          </a:xfrm>
          <a:prstGeom prst="rect">
            <a:avLst/>
          </a:prstGeom>
        </p:spPr>
      </p:pic>
    </p:spTree>
    <p:custDataLst>
      <p:tags r:id="rId3"/>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3" name="图片 2"/>
          <p:cNvPicPr>
            <a:picLocks noChangeAspect="1"/>
          </p:cNvPicPr>
          <p:nvPr/>
        </p:nvPicPr>
        <p:blipFill>
          <a:blip r:embed="rId2"/>
          <a:stretch>
            <a:fillRect/>
          </a:stretch>
        </p:blipFill>
        <p:spPr>
          <a:xfrm>
            <a:off x="168910" y="750570"/>
            <a:ext cx="8634730" cy="5938520"/>
          </a:xfrm>
          <a:prstGeom prst="rect">
            <a:avLst/>
          </a:prstGeom>
        </p:spPr>
      </p:pic>
    </p:spTree>
    <p:custDataLst>
      <p:tags r:id="rId3"/>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125730" y="806450"/>
            <a:ext cx="10746105" cy="5603875"/>
          </a:xfrm>
          <a:prstGeom prst="rect">
            <a:avLst/>
          </a:prstGeom>
        </p:spPr>
      </p:pic>
    </p:spTree>
    <p:custDataLst>
      <p:tags r:id="rId3"/>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3" name="图片 2"/>
          <p:cNvPicPr>
            <a:picLocks noChangeAspect="1"/>
          </p:cNvPicPr>
          <p:nvPr/>
        </p:nvPicPr>
        <p:blipFill>
          <a:blip r:embed="rId2"/>
          <a:stretch>
            <a:fillRect/>
          </a:stretch>
        </p:blipFill>
        <p:spPr>
          <a:xfrm>
            <a:off x="168910" y="728345"/>
            <a:ext cx="12042775" cy="5501640"/>
          </a:xfrm>
          <a:prstGeom prst="rect">
            <a:avLst/>
          </a:prstGeom>
        </p:spPr>
      </p:pic>
    </p:spTree>
    <p:custDataLst>
      <p:tags r:id="rId3"/>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314325" y="828040"/>
            <a:ext cx="9721215" cy="5278755"/>
          </a:xfrm>
          <a:prstGeom prst="rect">
            <a:avLst/>
          </a:prstGeom>
        </p:spPr>
      </p:pic>
    </p:spTree>
    <p:custDataLst>
      <p:tags r:id="rId3"/>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314325" y="828040"/>
            <a:ext cx="9721215" cy="3764280"/>
          </a:xfrm>
          <a:prstGeom prst="rect">
            <a:avLst/>
          </a:prstGeom>
        </p:spPr>
      </p:pic>
      <p:pic>
        <p:nvPicPr>
          <p:cNvPr id="3" name="图片 2"/>
          <p:cNvPicPr>
            <a:picLocks noChangeAspect="1"/>
          </p:cNvPicPr>
          <p:nvPr/>
        </p:nvPicPr>
        <p:blipFill>
          <a:blip r:embed="rId3"/>
          <a:stretch>
            <a:fillRect/>
          </a:stretch>
        </p:blipFill>
        <p:spPr>
          <a:xfrm>
            <a:off x="601345" y="4407535"/>
            <a:ext cx="9175115" cy="2306320"/>
          </a:xfrm>
          <a:prstGeom prst="rect">
            <a:avLst/>
          </a:prstGeom>
        </p:spPr>
      </p:pic>
    </p:spTree>
    <p:custDataLst>
      <p:tags r:id="rId4"/>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4" name="图片 3"/>
          <p:cNvPicPr>
            <a:picLocks noChangeAspect="1"/>
          </p:cNvPicPr>
          <p:nvPr/>
        </p:nvPicPr>
        <p:blipFill>
          <a:blip r:embed="rId2"/>
          <a:stretch>
            <a:fillRect/>
          </a:stretch>
        </p:blipFill>
        <p:spPr>
          <a:xfrm>
            <a:off x="168910" y="732155"/>
            <a:ext cx="7920355" cy="6024880"/>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pic>
        <p:nvPicPr>
          <p:cNvPr id="5" name="图片 4"/>
          <p:cNvPicPr>
            <a:picLocks noChangeAspect="1"/>
          </p:cNvPicPr>
          <p:nvPr/>
        </p:nvPicPr>
        <p:blipFill>
          <a:blip r:embed="rId2"/>
          <a:stretch>
            <a:fillRect/>
          </a:stretch>
        </p:blipFill>
        <p:spPr>
          <a:xfrm>
            <a:off x="544195" y="880745"/>
            <a:ext cx="10334625" cy="4874895"/>
          </a:xfrm>
          <a:prstGeom prst="rect">
            <a:avLst/>
          </a:prstGeom>
        </p:spPr>
      </p:pic>
    </p:spTree>
    <p:custDataLst>
      <p:tags r:id="rId3"/>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p:cNvSpPr>
            <a:spLocks noGrp="1"/>
          </p:cNvSpPr>
          <p:nvPr>
            <p:ph type="title"/>
            <p:custDataLst>
              <p:tags r:id="rId1"/>
            </p:custDataLst>
          </p:nvPr>
        </p:nvSpPr>
        <p:spPr>
          <a:xfrm>
            <a:off x="168950" y="-96565"/>
            <a:ext cx="10800000" cy="720000"/>
          </a:xfrm>
        </p:spPr>
        <p:txBody>
          <a:bodyPr vert="horz" wrap="square" lIns="0" tIns="0" rIns="0" bIns="0" rtlCol="0" anchor="b" anchorCtr="0">
            <a:normAutofit/>
          </a:bodyPr>
          <a:lstStyle>
            <a:lvl1pPr algn="l">
              <a:defRPr sz="3600">
                <a:latin typeface="+mj-ea"/>
                <a:ea typeface="+mj-ea"/>
                <a:cs typeface="+mj-ea"/>
                <a:sym typeface="+mj-ea"/>
              </a:defRPr>
            </a:lvl1pPr>
          </a:lstStyle>
          <a:p>
            <a:pPr lvl="0" algn="l">
              <a:buClrTx/>
              <a:buSzTx/>
              <a:buFontTx/>
            </a:pPr>
            <a:r>
              <a:rPr lang="zh-CN" altLang="en-US" sz="2800">
                <a:sym typeface="+mn-ea"/>
              </a:rPr>
              <a:t>项目分享</a:t>
            </a:r>
            <a:r>
              <a:rPr lang="en-US" altLang="zh-CN" sz="2800">
                <a:sym typeface="+mn-ea"/>
              </a:rPr>
              <a:t>-</a:t>
            </a:r>
            <a:r>
              <a:rPr lang="zh-CN" altLang="en-US" sz="2800">
                <a:sym typeface="+mn-ea"/>
              </a:rPr>
              <a:t>法律合同知识问答</a:t>
            </a:r>
            <a:endParaRPr lang="zh-CN" altLang="en-US" sz="2800">
              <a:sym typeface="+mn-ea"/>
            </a:endParaRPr>
          </a:p>
        </p:txBody>
      </p:sp>
      <p:pic>
        <p:nvPicPr>
          <p:cNvPr id="2" name="图片 1"/>
          <p:cNvPicPr>
            <a:picLocks noChangeAspect="1"/>
          </p:cNvPicPr>
          <p:nvPr/>
        </p:nvPicPr>
        <p:blipFill>
          <a:blip r:embed="rId2"/>
          <a:stretch>
            <a:fillRect/>
          </a:stretch>
        </p:blipFill>
        <p:spPr>
          <a:xfrm>
            <a:off x="71755" y="762000"/>
            <a:ext cx="10654030" cy="4906010"/>
          </a:xfrm>
          <a:prstGeom prst="rect">
            <a:avLst/>
          </a:prstGeom>
        </p:spPr>
      </p:pic>
    </p:spTree>
    <p:custDataLst>
      <p:tags r:id="rId3"/>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700" b="1">
                <a:solidFill>
                  <a:schemeClr val="accent1"/>
                </a:solidFill>
                <a:latin typeface="+mj-ea"/>
                <a:ea typeface="+mj-ea"/>
                <a:cs typeface="+mj-ea"/>
              </a:rPr>
              <a:t>切分策略</a:t>
            </a:r>
            <a:endParaRPr lang="zh-CN" altLang="en-US" sz="2700" b="1">
              <a:solidFill>
                <a:schemeClr val="accent1"/>
              </a:solidFill>
              <a:latin typeface="+mj-ea"/>
              <a:ea typeface="+mj-ea"/>
              <a:cs typeface="+mj-ea"/>
            </a:endParaRPr>
          </a:p>
        </p:txBody>
      </p:sp>
      <p:sp>
        <p:nvSpPr>
          <p:cNvPr id="2" name="矩形 1"/>
          <p:cNvSpPr/>
          <p:nvPr/>
        </p:nvSpPr>
        <p:spPr>
          <a:xfrm>
            <a:off x="822325" y="1287780"/>
            <a:ext cx="7143115" cy="8077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latin typeface="微软雅黑" panose="020B0503020204020204" charset="-122"/>
                <a:ea typeface="微软雅黑" panose="020B0503020204020204" charset="-122"/>
                <a:cs typeface="微软雅黑" panose="020B0503020204020204" charset="-122"/>
              </a:rPr>
              <a:t>1. </a:t>
            </a:r>
            <a:r>
              <a:rPr lang="zh-CN" altLang="en-US">
                <a:latin typeface="微软雅黑" panose="020B0503020204020204" charset="-122"/>
                <a:ea typeface="微软雅黑" panose="020B0503020204020204" charset="-122"/>
                <a:cs typeface="微软雅黑" panose="020B0503020204020204" charset="-122"/>
              </a:rPr>
              <a:t>固定长度切分（</a:t>
            </a:r>
            <a:r>
              <a:rPr lang="en-US" altLang="zh-CN">
                <a:latin typeface="微软雅黑" panose="020B0503020204020204" charset="-122"/>
                <a:ea typeface="微软雅黑" panose="020B0503020204020204" charset="-122"/>
                <a:cs typeface="微软雅黑" panose="020B0503020204020204" charset="-122"/>
              </a:rPr>
              <a:t>Fixed-Size Chunking</a:t>
            </a:r>
            <a:r>
              <a:rPr lang="zh-CN" altLang="en-US">
                <a:latin typeface="微软雅黑" panose="020B0503020204020204" charset="-122"/>
                <a:ea typeface="微软雅黑" panose="020B0503020204020204" charset="-122"/>
                <a:cs typeface="微软雅黑" panose="020B0503020204020204" charset="-122"/>
              </a:rPr>
              <a:t>）：最基础、通用的策略</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822325" y="2393315"/>
            <a:ext cx="7143115" cy="8077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latin typeface="微软雅黑" panose="020B0503020204020204" charset="-122"/>
                <a:ea typeface="微软雅黑" panose="020B0503020204020204" charset="-122"/>
                <a:cs typeface="微软雅黑" panose="020B0503020204020204" charset="-122"/>
              </a:rPr>
              <a:t>2. </a:t>
            </a:r>
            <a:r>
              <a:rPr lang="zh-CN" altLang="en-US">
                <a:latin typeface="微软雅黑" panose="020B0503020204020204" charset="-122"/>
                <a:ea typeface="微软雅黑" panose="020B0503020204020204" charset="-122"/>
                <a:cs typeface="微软雅黑" panose="020B0503020204020204" charset="-122"/>
              </a:rPr>
              <a:t>语义边界切分（</a:t>
            </a:r>
            <a:r>
              <a:rPr lang="en-US" altLang="zh-CN">
                <a:latin typeface="微软雅黑" panose="020B0503020204020204" charset="-122"/>
                <a:ea typeface="微软雅黑" panose="020B0503020204020204" charset="-122"/>
                <a:cs typeface="微软雅黑" panose="020B0503020204020204" charset="-122"/>
              </a:rPr>
              <a:t>Semantic Chunking</a:t>
            </a:r>
            <a:r>
              <a:rPr lang="zh-CN" altLang="en-US">
                <a:latin typeface="微软雅黑" panose="020B0503020204020204" charset="-122"/>
                <a:ea typeface="微软雅黑" panose="020B0503020204020204" charset="-122"/>
                <a:cs typeface="微软雅黑" panose="020B0503020204020204" charset="-122"/>
              </a:rPr>
              <a:t>）：按</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语义完整性</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拆分</a:t>
            </a:r>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822325" y="3498850"/>
            <a:ext cx="7143115" cy="8077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结构感知切分（</a:t>
            </a:r>
            <a:r>
              <a:rPr lang="en-US" altLang="zh-CN">
                <a:latin typeface="微软雅黑" panose="020B0503020204020204" charset="-122"/>
                <a:ea typeface="微软雅黑" panose="020B0503020204020204" charset="-122"/>
                <a:cs typeface="微软雅黑" panose="020B0503020204020204" charset="-122"/>
              </a:rPr>
              <a:t>Structure-Aware Chunking</a:t>
            </a:r>
            <a:r>
              <a:rPr lang="zh-CN" altLang="en-US">
                <a:latin typeface="微软雅黑" panose="020B0503020204020204" charset="-122"/>
                <a:ea typeface="微软雅黑" panose="020B0503020204020204" charset="-122"/>
                <a:cs typeface="微软雅黑" panose="020B0503020204020204" charset="-122"/>
              </a:rPr>
              <a:t>）：适配</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特殊格式文档</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822325" y="4604385"/>
            <a:ext cx="7143115" cy="8077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a:latin typeface="微软雅黑" panose="020B0503020204020204" charset="-122"/>
                <a:ea typeface="微软雅黑" panose="020B0503020204020204" charset="-122"/>
                <a:cs typeface="微软雅黑" panose="020B0503020204020204" charset="-122"/>
              </a:rPr>
              <a:t>4. </a:t>
            </a:r>
            <a:r>
              <a:rPr lang="zh-CN" altLang="en-US">
                <a:latin typeface="微软雅黑" panose="020B0503020204020204" charset="-122"/>
                <a:ea typeface="微软雅黑" panose="020B0503020204020204" charset="-122"/>
                <a:cs typeface="微软雅黑" panose="020B0503020204020204" charset="-122"/>
              </a:rPr>
              <a:t>混合切分（</a:t>
            </a:r>
            <a:r>
              <a:rPr lang="en-US" altLang="zh-CN">
                <a:latin typeface="微软雅黑" panose="020B0503020204020204" charset="-122"/>
                <a:ea typeface="微软雅黑" panose="020B0503020204020204" charset="-122"/>
                <a:cs typeface="微软雅黑" panose="020B0503020204020204" charset="-122"/>
              </a:rPr>
              <a:t>Hybrid Chunking</a:t>
            </a:r>
            <a:r>
              <a:rPr lang="zh-CN" altLang="en-US">
                <a:latin typeface="微软雅黑" panose="020B0503020204020204" charset="-122"/>
                <a:ea typeface="微软雅黑" panose="020B0503020204020204" charset="-122"/>
                <a:cs typeface="微软雅黑" panose="020B0503020204020204" charset="-122"/>
              </a:rPr>
              <a:t>）：结合多种策略的</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自适应方案</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31" y="-68985"/>
            <a:ext cx="3669711" cy="368300"/>
          </a:xfrm>
          <a:prstGeom prst="rect">
            <a:avLst/>
          </a:prstGeom>
          <a:noFill/>
        </p:spPr>
        <p:txBody>
          <a:bodyPr wrap="square" rtlCol="0">
            <a:noAutofit/>
          </a:bodyPr>
          <a:lstStyle/>
          <a:p>
            <a:pPr algn="l">
              <a:buClrTx/>
              <a:buSzTx/>
              <a:buFontTx/>
            </a:pPr>
            <a:r>
              <a:rPr lang="zh-CN" altLang="en-US" sz="2400" b="1">
                <a:solidFill>
                  <a:schemeClr val="accent1"/>
                </a:solidFill>
                <a:latin typeface="+mj-ea"/>
                <a:ea typeface="+mj-ea"/>
                <a:cs typeface="+mj-ea"/>
              </a:rPr>
              <a:t>AI Agent架构</a:t>
            </a:r>
            <a:endParaRPr lang="zh-CN" altLang="en-US" sz="2400" b="1">
              <a:solidFill>
                <a:schemeClr val="accent1"/>
              </a:solidFill>
              <a:latin typeface="+mj-ea"/>
              <a:ea typeface="+mj-ea"/>
              <a:cs typeface="+mj-ea"/>
            </a:endParaRPr>
          </a:p>
        </p:txBody>
      </p:sp>
      <p:sp>
        <p:nvSpPr>
          <p:cNvPr id="2" name="矩形 1"/>
          <p:cNvSpPr/>
          <p:nvPr/>
        </p:nvSpPr>
        <p:spPr>
          <a:xfrm>
            <a:off x="2009140" y="5925185"/>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 name="矩形 2"/>
          <p:cNvSpPr/>
          <p:nvPr/>
        </p:nvSpPr>
        <p:spPr>
          <a:xfrm>
            <a:off x="300355" y="5925185"/>
            <a:ext cx="1527175" cy="789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基础设施层</a:t>
            </a:r>
            <a:endParaRPr lang="zh-CN" altLang="en-US">
              <a:latin typeface="微软雅黑" panose="020B0503020204020204" charset="-122"/>
              <a:ea typeface="微软雅黑" panose="020B0503020204020204" charset="-122"/>
            </a:endParaRPr>
          </a:p>
        </p:txBody>
      </p:sp>
      <p:sp>
        <p:nvSpPr>
          <p:cNvPr id="5" name="圆角矩形 4"/>
          <p:cNvSpPr/>
          <p:nvPr/>
        </p:nvSpPr>
        <p:spPr>
          <a:xfrm>
            <a:off x="2887345" y="609473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docker</a:t>
            </a:r>
            <a:endParaRPr lang="en-US" altLang="zh-CN">
              <a:latin typeface="微软雅黑" panose="020B0503020204020204" charset="-122"/>
              <a:ea typeface="微软雅黑" panose="020B0503020204020204" charset="-122"/>
            </a:endParaRPr>
          </a:p>
        </p:txBody>
      </p:sp>
      <p:sp>
        <p:nvSpPr>
          <p:cNvPr id="6" name="圆角矩形 5"/>
          <p:cNvSpPr/>
          <p:nvPr/>
        </p:nvSpPr>
        <p:spPr>
          <a:xfrm>
            <a:off x="5158105" y="609473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k8s</a:t>
            </a:r>
            <a:endParaRPr lang="en-US" altLang="zh-CN">
              <a:latin typeface="微软雅黑" panose="020B0503020204020204" charset="-122"/>
              <a:ea typeface="微软雅黑" panose="020B0503020204020204" charset="-122"/>
            </a:endParaRPr>
          </a:p>
        </p:txBody>
      </p:sp>
      <p:sp>
        <p:nvSpPr>
          <p:cNvPr id="7" name="圆角矩形 6"/>
          <p:cNvSpPr/>
          <p:nvPr/>
        </p:nvSpPr>
        <p:spPr>
          <a:xfrm>
            <a:off x="7615555" y="609473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MinIO</a:t>
            </a:r>
            <a:endParaRPr lang="en-US" altLang="zh-CN">
              <a:latin typeface="微软雅黑" panose="020B0503020204020204" charset="-122"/>
              <a:ea typeface="微软雅黑" panose="020B0503020204020204" charset="-122"/>
            </a:endParaRPr>
          </a:p>
        </p:txBody>
      </p:sp>
      <p:sp>
        <p:nvSpPr>
          <p:cNvPr id="8" name="矩形 7"/>
          <p:cNvSpPr/>
          <p:nvPr/>
        </p:nvSpPr>
        <p:spPr>
          <a:xfrm>
            <a:off x="1988820" y="4679950"/>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9" name="矩形 8"/>
          <p:cNvSpPr/>
          <p:nvPr/>
        </p:nvSpPr>
        <p:spPr>
          <a:xfrm>
            <a:off x="280035" y="4679950"/>
            <a:ext cx="1527175" cy="789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数据存储层</a:t>
            </a:r>
            <a:endParaRPr lang="zh-CN" altLang="en-US">
              <a:latin typeface="微软雅黑" panose="020B0503020204020204" charset="-122"/>
              <a:ea typeface="微软雅黑" panose="020B0503020204020204" charset="-122"/>
            </a:endParaRPr>
          </a:p>
        </p:txBody>
      </p:sp>
      <p:sp>
        <p:nvSpPr>
          <p:cNvPr id="10" name="圆角矩形 9"/>
          <p:cNvSpPr/>
          <p:nvPr/>
        </p:nvSpPr>
        <p:spPr>
          <a:xfrm>
            <a:off x="2209165" y="484949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Vector Store</a:t>
            </a:r>
            <a:endParaRPr lang="en-US" altLang="zh-CN">
              <a:latin typeface="微软雅黑" panose="020B0503020204020204" charset="-122"/>
              <a:ea typeface="微软雅黑" panose="020B0503020204020204" charset="-122"/>
            </a:endParaRPr>
          </a:p>
        </p:txBody>
      </p:sp>
      <p:sp>
        <p:nvSpPr>
          <p:cNvPr id="11" name="圆角矩形 10"/>
          <p:cNvSpPr/>
          <p:nvPr/>
        </p:nvSpPr>
        <p:spPr>
          <a:xfrm>
            <a:off x="4109720" y="484949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Elasticsearch (ES)</a:t>
            </a:r>
            <a:endParaRPr lang="en-US" altLang="zh-CN">
              <a:latin typeface="微软雅黑" panose="020B0503020204020204" charset="-122"/>
              <a:ea typeface="微软雅黑" panose="020B0503020204020204" charset="-122"/>
            </a:endParaRPr>
          </a:p>
        </p:txBody>
      </p:sp>
      <p:sp>
        <p:nvSpPr>
          <p:cNvPr id="12" name="圆角矩形 11"/>
          <p:cNvSpPr/>
          <p:nvPr/>
        </p:nvSpPr>
        <p:spPr>
          <a:xfrm>
            <a:off x="8835390" y="482600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Redis</a:t>
            </a:r>
            <a:endParaRPr lang="en-US" altLang="zh-CN">
              <a:latin typeface="微软雅黑" panose="020B0503020204020204" charset="-122"/>
              <a:ea typeface="微软雅黑" panose="020B0503020204020204" charset="-122"/>
            </a:endParaRPr>
          </a:p>
        </p:txBody>
      </p:sp>
      <p:sp>
        <p:nvSpPr>
          <p:cNvPr id="15" name="圆角矩形 14"/>
          <p:cNvSpPr/>
          <p:nvPr/>
        </p:nvSpPr>
        <p:spPr>
          <a:xfrm>
            <a:off x="6002655" y="484949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MongoDB</a:t>
            </a:r>
            <a:endParaRPr lang="en-US" altLang="zh-CN">
              <a:latin typeface="微软雅黑" panose="020B0503020204020204" charset="-122"/>
              <a:ea typeface="微软雅黑" panose="020B0503020204020204" charset="-122"/>
            </a:endParaRPr>
          </a:p>
        </p:txBody>
      </p:sp>
      <p:sp>
        <p:nvSpPr>
          <p:cNvPr id="16" name="流程图: 磁盘 15"/>
          <p:cNvSpPr/>
          <p:nvPr/>
        </p:nvSpPr>
        <p:spPr>
          <a:xfrm>
            <a:off x="7833995" y="4849495"/>
            <a:ext cx="908050" cy="556260"/>
          </a:xfrm>
          <a:prstGeom prst="flowChartMagneticDisk">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关系数据库</a:t>
            </a:r>
            <a:endParaRPr lang="zh-CN" altLang="en-US">
              <a:latin typeface="微软雅黑" panose="020B0503020204020204" charset="-122"/>
              <a:ea typeface="微软雅黑" panose="020B0503020204020204" charset="-122"/>
            </a:endParaRPr>
          </a:p>
        </p:txBody>
      </p:sp>
      <p:sp>
        <p:nvSpPr>
          <p:cNvPr id="17" name="矩形 16"/>
          <p:cNvSpPr/>
          <p:nvPr/>
        </p:nvSpPr>
        <p:spPr>
          <a:xfrm>
            <a:off x="1988820" y="3432175"/>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18" name="矩形 17"/>
          <p:cNvSpPr/>
          <p:nvPr/>
        </p:nvSpPr>
        <p:spPr>
          <a:xfrm>
            <a:off x="280035" y="3432175"/>
            <a:ext cx="1527175" cy="8318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核心能力层</a:t>
            </a:r>
            <a:endParaRPr lang="zh-CN" altLang="en-US">
              <a:latin typeface="微软雅黑" panose="020B0503020204020204" charset="-122"/>
              <a:ea typeface="微软雅黑" panose="020B0503020204020204" charset="-122"/>
            </a:endParaRPr>
          </a:p>
        </p:txBody>
      </p:sp>
      <p:sp>
        <p:nvSpPr>
          <p:cNvPr id="19" name="圆角矩形 18"/>
          <p:cNvSpPr/>
          <p:nvPr/>
        </p:nvSpPr>
        <p:spPr>
          <a:xfrm>
            <a:off x="2209165" y="360172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LLM</a:t>
            </a:r>
            <a:endParaRPr lang="en-US" altLang="zh-CN">
              <a:latin typeface="微软雅黑" panose="020B0503020204020204" charset="-122"/>
              <a:ea typeface="微软雅黑" panose="020B0503020204020204" charset="-122"/>
            </a:endParaRPr>
          </a:p>
        </p:txBody>
      </p:sp>
      <p:sp>
        <p:nvSpPr>
          <p:cNvPr id="20" name="圆角矩形 19"/>
          <p:cNvSpPr/>
          <p:nvPr/>
        </p:nvSpPr>
        <p:spPr>
          <a:xfrm>
            <a:off x="4109720" y="360172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Embedding </a:t>
            </a:r>
            <a:r>
              <a:rPr lang="zh-CN" altLang="en-US">
                <a:latin typeface="微软雅黑" panose="020B0503020204020204" charset="-122"/>
                <a:ea typeface="微软雅黑" panose="020B0503020204020204" charset="-122"/>
                <a:cs typeface="微软雅黑" panose="020B0503020204020204" charset="-122"/>
              </a:rPr>
              <a:t>工具</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1" name="圆角矩形 20"/>
          <p:cNvSpPr/>
          <p:nvPr/>
        </p:nvSpPr>
        <p:spPr>
          <a:xfrm>
            <a:off x="8835390" y="357822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知识图谱</a:t>
            </a:r>
            <a:r>
              <a:rPr lang="en-US" altLang="zh-CN">
                <a:latin typeface="微软雅黑" panose="020B0503020204020204" charset="-122"/>
                <a:ea typeface="微软雅黑" panose="020B0503020204020204" charset="-122"/>
                <a:cs typeface="微软雅黑" panose="020B0503020204020204" charset="-122"/>
              </a:rPr>
              <a:t>(neo4j)</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2" name="圆角矩形 21"/>
          <p:cNvSpPr/>
          <p:nvPr/>
        </p:nvSpPr>
        <p:spPr>
          <a:xfrm>
            <a:off x="6002655" y="3601720"/>
            <a:ext cx="2647315"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RAG</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Retrieval-Augmented Generation</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7" name="矩形 26"/>
          <p:cNvSpPr/>
          <p:nvPr/>
        </p:nvSpPr>
        <p:spPr>
          <a:xfrm>
            <a:off x="1988820" y="2221230"/>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28" name="矩形 27"/>
          <p:cNvSpPr/>
          <p:nvPr/>
        </p:nvSpPr>
        <p:spPr>
          <a:xfrm>
            <a:off x="280035" y="2221230"/>
            <a:ext cx="1527175" cy="8318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业务应用层</a:t>
            </a:r>
            <a:endParaRPr lang="zh-CN" altLang="en-US">
              <a:latin typeface="微软雅黑" panose="020B0503020204020204" charset="-122"/>
              <a:ea typeface="微软雅黑" panose="020B0503020204020204" charset="-122"/>
            </a:endParaRPr>
          </a:p>
        </p:txBody>
      </p:sp>
      <p:sp>
        <p:nvSpPr>
          <p:cNvPr id="29" name="圆角矩形 28"/>
          <p:cNvSpPr/>
          <p:nvPr/>
        </p:nvSpPr>
        <p:spPr>
          <a:xfrm>
            <a:off x="2209165" y="239077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客服</a:t>
            </a:r>
            <a:r>
              <a:rPr lang="en-US" altLang="zh-CN">
                <a:latin typeface="微软雅黑" panose="020B0503020204020204" charset="-122"/>
                <a:ea typeface="微软雅黑" panose="020B0503020204020204" charset="-122"/>
                <a:cs typeface="微软雅黑" panose="020B0503020204020204" charset="-122"/>
              </a:rPr>
              <a:t> 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0" name="圆角矩形 29"/>
          <p:cNvSpPr/>
          <p:nvPr/>
        </p:nvSpPr>
        <p:spPr>
          <a:xfrm>
            <a:off x="4109720" y="239077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数据分析</a:t>
            </a:r>
            <a:r>
              <a:rPr lang="en-US" altLang="zh-CN">
                <a:latin typeface="微软雅黑" panose="020B0503020204020204" charset="-122"/>
                <a:ea typeface="微软雅黑" panose="020B0503020204020204" charset="-122"/>
                <a:cs typeface="微软雅黑" panose="020B0503020204020204" charset="-122"/>
              </a:rPr>
              <a:t> 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1" name="圆角矩形 30"/>
          <p:cNvSpPr/>
          <p:nvPr/>
        </p:nvSpPr>
        <p:spPr>
          <a:xfrm>
            <a:off x="7618095" y="2367280"/>
            <a:ext cx="142875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智能报告</a:t>
            </a:r>
            <a:r>
              <a:rPr lang="en-US" altLang="zh-CN">
                <a:latin typeface="微软雅黑" panose="020B0503020204020204" charset="-122"/>
                <a:ea typeface="微软雅黑" panose="020B0503020204020204" charset="-122"/>
                <a:cs typeface="微软雅黑" panose="020B0503020204020204" charset="-122"/>
              </a:rPr>
              <a:t>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2" name="圆角矩形 31"/>
          <p:cNvSpPr/>
          <p:nvPr/>
        </p:nvSpPr>
        <p:spPr>
          <a:xfrm>
            <a:off x="6002655" y="2390775"/>
            <a:ext cx="13817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任务调度</a:t>
            </a:r>
            <a:r>
              <a:rPr lang="en-US" altLang="zh-CN">
                <a:latin typeface="微软雅黑" panose="020B0503020204020204" charset="-122"/>
                <a:ea typeface="微软雅黑" panose="020B0503020204020204" charset="-122"/>
                <a:cs typeface="微软雅黑" panose="020B0503020204020204" charset="-122"/>
              </a:rPr>
              <a:t> 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4" name="圆角矩形 33"/>
          <p:cNvSpPr/>
          <p:nvPr/>
        </p:nvSpPr>
        <p:spPr>
          <a:xfrm>
            <a:off x="9239250" y="2367280"/>
            <a:ext cx="125730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图像识别</a:t>
            </a:r>
            <a:r>
              <a:rPr lang="en-US" altLang="zh-CN">
                <a:latin typeface="微软雅黑" panose="020B0503020204020204" charset="-122"/>
                <a:ea typeface="微软雅黑" panose="020B0503020204020204" charset="-122"/>
                <a:cs typeface="微软雅黑" panose="020B0503020204020204" charset="-122"/>
              </a:rPr>
              <a:t>Agent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5" name="矩形 34"/>
          <p:cNvSpPr/>
          <p:nvPr/>
        </p:nvSpPr>
        <p:spPr>
          <a:xfrm>
            <a:off x="1988820" y="1074420"/>
            <a:ext cx="8635365" cy="8305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6" name="矩形 35"/>
          <p:cNvSpPr/>
          <p:nvPr/>
        </p:nvSpPr>
        <p:spPr>
          <a:xfrm>
            <a:off x="280035" y="1074420"/>
            <a:ext cx="1527175" cy="8318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交互层</a:t>
            </a:r>
            <a:endParaRPr lang="zh-CN" altLang="en-US">
              <a:latin typeface="微软雅黑" panose="020B0503020204020204" charset="-122"/>
              <a:ea typeface="微软雅黑" panose="020B0503020204020204" charset="-122"/>
            </a:endParaRPr>
          </a:p>
        </p:txBody>
      </p:sp>
      <p:sp>
        <p:nvSpPr>
          <p:cNvPr id="37" name="圆角矩形 36"/>
          <p:cNvSpPr/>
          <p:nvPr/>
        </p:nvSpPr>
        <p:spPr>
          <a:xfrm>
            <a:off x="2209165" y="1243965"/>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前端界面（</a:t>
            </a:r>
            <a:r>
              <a:rPr lang="en-US" altLang="zh-CN">
                <a:latin typeface="微软雅黑" panose="020B0503020204020204" charset="-122"/>
                <a:ea typeface="微软雅黑" panose="020B0503020204020204" charset="-122"/>
                <a:cs typeface="微软雅黑" panose="020B0503020204020204" charset="-122"/>
              </a:rPr>
              <a:t>Web/APP</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8" name="圆角矩形 37"/>
          <p:cNvSpPr/>
          <p:nvPr/>
        </p:nvSpPr>
        <p:spPr>
          <a:xfrm>
            <a:off x="4001135" y="1223010"/>
            <a:ext cx="166116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语音交互接口</a:t>
            </a:r>
            <a:endParaRPr lang="zh-CN" altLang="en-US">
              <a:latin typeface="微软雅黑" panose="020B0503020204020204" charset="-122"/>
              <a:ea typeface="微软雅黑" panose="020B0503020204020204" charset="-122"/>
            </a:endParaRPr>
          </a:p>
        </p:txBody>
      </p:sp>
      <p:sp>
        <p:nvSpPr>
          <p:cNvPr id="39" name="圆角矩形 38"/>
          <p:cNvSpPr/>
          <p:nvPr/>
        </p:nvSpPr>
        <p:spPr>
          <a:xfrm>
            <a:off x="7331075" y="1220470"/>
            <a:ext cx="1713865"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消息队列（如</a:t>
            </a:r>
            <a:r>
              <a:rPr lang="en-US" altLang="zh-CN">
                <a:latin typeface="微软雅黑" panose="020B0503020204020204" charset="-122"/>
                <a:ea typeface="微软雅黑" panose="020B0503020204020204" charset="-122"/>
                <a:cs typeface="微软雅黑" panose="020B0503020204020204" charset="-122"/>
              </a:rPr>
              <a:t> RabbitMQ</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0" name="圆角矩形 39"/>
          <p:cNvSpPr/>
          <p:nvPr/>
        </p:nvSpPr>
        <p:spPr>
          <a:xfrm>
            <a:off x="5847080" y="1223010"/>
            <a:ext cx="1241425"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API </a:t>
            </a:r>
            <a:r>
              <a:rPr lang="zh-CN" altLang="en-US">
                <a:latin typeface="微软雅黑" panose="020B0503020204020204" charset="-122"/>
                <a:ea typeface="微软雅黑" panose="020B0503020204020204" charset="-122"/>
                <a:cs typeface="微软雅黑" panose="020B0503020204020204" charset="-122"/>
              </a:rPr>
              <a:t>接口</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1" name="圆角矩形 40"/>
          <p:cNvSpPr/>
          <p:nvPr/>
        </p:nvSpPr>
        <p:spPr>
          <a:xfrm>
            <a:off x="9239250" y="1220470"/>
            <a:ext cx="1257300" cy="5753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WebHook</a:t>
            </a:r>
            <a:endParaRPr lang="en-US" altLang="zh-CN">
              <a:latin typeface="微软雅黑" panose="020B0503020204020204" charset="-122"/>
              <a:ea typeface="微软雅黑" panose="020B0503020204020204" charset="-122"/>
            </a:endParaRPr>
          </a:p>
        </p:txBody>
      </p:sp>
      <p:sp>
        <p:nvSpPr>
          <p:cNvPr id="42" name="矩形 41"/>
          <p:cNvSpPr/>
          <p:nvPr/>
        </p:nvSpPr>
        <p:spPr>
          <a:xfrm>
            <a:off x="10782300" y="1074420"/>
            <a:ext cx="1264285" cy="568134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43" name="圆角矩形 42"/>
          <p:cNvSpPr/>
          <p:nvPr/>
        </p:nvSpPr>
        <p:spPr>
          <a:xfrm>
            <a:off x="10856595" y="1350010"/>
            <a:ext cx="1084580" cy="9753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VS Code</a:t>
            </a:r>
            <a:endParaRPr lang="en-US" altLang="zh-CN">
              <a:latin typeface="微软雅黑" panose="020B0503020204020204" charset="-122"/>
              <a:ea typeface="微软雅黑" panose="020B0503020204020204" charset="-122"/>
            </a:endParaRPr>
          </a:p>
        </p:txBody>
      </p:sp>
      <p:sp>
        <p:nvSpPr>
          <p:cNvPr id="44" name="圆角矩形 43"/>
          <p:cNvSpPr/>
          <p:nvPr/>
        </p:nvSpPr>
        <p:spPr>
          <a:xfrm>
            <a:off x="10840720" y="2525395"/>
            <a:ext cx="1106170" cy="8388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PyCharm</a:t>
            </a:r>
            <a:endParaRPr lang="en-US" altLang="zh-CN">
              <a:latin typeface="微软雅黑" panose="020B0503020204020204" charset="-122"/>
              <a:ea typeface="微软雅黑" panose="020B0503020204020204" charset="-122"/>
            </a:endParaRPr>
          </a:p>
        </p:txBody>
      </p:sp>
      <p:sp>
        <p:nvSpPr>
          <p:cNvPr id="45" name="圆角矩形 44"/>
          <p:cNvSpPr/>
          <p:nvPr/>
        </p:nvSpPr>
        <p:spPr>
          <a:xfrm>
            <a:off x="10856595" y="3703955"/>
            <a:ext cx="1083945" cy="8388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Prometheus</a:t>
            </a:r>
            <a:endParaRPr lang="en-US" altLang="zh-CN">
              <a:latin typeface="微软雅黑" panose="020B0503020204020204" charset="-122"/>
              <a:ea typeface="微软雅黑" panose="020B0503020204020204" charset="-122"/>
            </a:endParaRPr>
          </a:p>
        </p:txBody>
      </p:sp>
      <p:sp>
        <p:nvSpPr>
          <p:cNvPr id="46" name="圆角矩形 45"/>
          <p:cNvSpPr/>
          <p:nvPr/>
        </p:nvSpPr>
        <p:spPr>
          <a:xfrm>
            <a:off x="10862945" y="4809490"/>
            <a:ext cx="1083945" cy="8388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Grafana</a:t>
            </a:r>
            <a:endParaRPr lang="en-US" altLang="zh-CN">
              <a:latin typeface="微软雅黑" panose="020B0503020204020204" charset="-122"/>
              <a:ea typeface="微软雅黑" panose="020B0503020204020204" charset="-122"/>
            </a:endParaRPr>
          </a:p>
        </p:txBody>
      </p:sp>
      <p:sp>
        <p:nvSpPr>
          <p:cNvPr id="47" name="圆角矩形 46"/>
          <p:cNvSpPr/>
          <p:nvPr/>
        </p:nvSpPr>
        <p:spPr>
          <a:xfrm>
            <a:off x="10871200" y="5779770"/>
            <a:ext cx="1083945" cy="8388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ELK Stack</a:t>
            </a:r>
            <a:endParaRPr lang="en-US" altLang="zh-CN">
              <a:latin typeface="微软雅黑" panose="020B0503020204020204" charset="-122"/>
              <a:ea typeface="微软雅黑" panose="020B0503020204020204" charset="-122"/>
            </a:endParaRPr>
          </a:p>
        </p:txBody>
      </p:sp>
      <p:sp>
        <p:nvSpPr>
          <p:cNvPr id="48" name="文本框 47"/>
          <p:cNvSpPr txBox="1"/>
          <p:nvPr/>
        </p:nvSpPr>
        <p:spPr>
          <a:xfrm>
            <a:off x="10871200" y="647700"/>
            <a:ext cx="1120140" cy="270510"/>
          </a:xfrm>
          <a:prstGeom prst="rect">
            <a:avLst/>
          </a:prstGeom>
        </p:spPr>
        <p:txBody>
          <a:bodyPr wrap="square">
            <a:spAutoFit/>
          </a:bodyPr>
          <a:p>
            <a:pPr marL="0" indent="0">
              <a:lnSpc>
                <a:spcPts val="1400"/>
              </a:lnSpc>
              <a:spcBef>
                <a:spcPts val="1400"/>
              </a:spcBef>
              <a:spcAft>
                <a:spcPts val="600"/>
              </a:spcAft>
            </a:pPr>
            <a:r>
              <a:rPr lang="zh-CN" altLang="en-US" sz="1600" b="1" i="0">
                <a:solidFill>
                  <a:srgbClr val="000000"/>
                </a:solidFill>
                <a:latin typeface="微软雅黑" panose="020B0503020204020204" charset="-122"/>
                <a:ea typeface="微软雅黑" panose="020B0503020204020204" charset="-122"/>
              </a:rPr>
              <a:t>支撑体系</a:t>
            </a:r>
            <a:endParaRPr lang="zh-CN" altLang="en-US" sz="1600" b="1" i="0">
              <a:solidFill>
                <a:srgbClr val="000000"/>
              </a:solidFill>
              <a:latin typeface="微软雅黑" panose="020B0503020204020204" charset="-122"/>
              <a:ea typeface="微软雅黑" panose="020B0503020204020204" charset="-122"/>
            </a:endParaRPr>
          </a:p>
        </p:txBody>
      </p:sp>
      <p:sp>
        <p:nvSpPr>
          <p:cNvPr id="49" name="文本框 48"/>
          <p:cNvSpPr txBox="1"/>
          <p:nvPr/>
        </p:nvSpPr>
        <p:spPr>
          <a:xfrm>
            <a:off x="300355" y="490855"/>
            <a:ext cx="9918700" cy="583565"/>
          </a:xfrm>
          <a:prstGeom prst="rect">
            <a:avLst/>
          </a:prstGeom>
        </p:spPr>
        <p:txBody>
          <a:bodyPr wrap="square">
            <a:spAutoFit/>
          </a:bodyPr>
          <a:p>
            <a:pPr marL="0" indent="0"/>
            <a:r>
              <a:rPr lang="zh-CN" altLang="en-US" sz="1600" b="1" i="0">
                <a:latin typeface="微软雅黑" panose="020B0503020204020204" charset="-122"/>
                <a:ea typeface="微软雅黑" panose="020B0503020204020204" charset="-122"/>
                <a:cs typeface="微软雅黑" panose="020B0503020204020204" charset="-122"/>
              </a:rPr>
              <a:t>采用「五层三支撑」结构：</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基础设施层</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数据存储层</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核心能力层</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业务应用层</a:t>
            </a:r>
            <a:r>
              <a:rPr lang="en-US" altLang="zh-CN" sz="1600" b="1"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交互层</a:t>
            </a:r>
            <a:r>
              <a:rPr lang="zh-CN" altLang="en-US" sz="1600" b="1" i="0">
                <a:latin typeface="微软雅黑" panose="020B0503020204020204" charset="-122"/>
                <a:ea typeface="微软雅黑" panose="020B0503020204020204" charset="-122"/>
                <a:cs typeface="微软雅黑" panose="020B0503020204020204" charset="-122"/>
              </a:rPr>
              <a:t>，配合「开发工具支撑、容器化部署支撑、监控运维支撑」，实现 </a:t>
            </a:r>
            <a:r>
              <a:rPr lang="en-US" altLang="zh-CN" sz="1600" b="1" i="0">
                <a:latin typeface="微软雅黑" panose="020B0503020204020204" charset="-122"/>
                <a:ea typeface="微软雅黑" panose="020B0503020204020204" charset="-122"/>
                <a:cs typeface="微软雅黑" panose="020B0503020204020204" charset="-122"/>
              </a:rPr>
              <a:t>Agent </a:t>
            </a:r>
            <a:r>
              <a:rPr lang="zh-CN" altLang="en-US" sz="1600" b="1" i="0">
                <a:latin typeface="微软雅黑" panose="020B0503020204020204" charset="-122"/>
                <a:ea typeface="微软雅黑" panose="020B0503020204020204" charset="-122"/>
                <a:cs typeface="微软雅黑" panose="020B0503020204020204" charset="-122"/>
              </a:rPr>
              <a:t>的稳定运行、灵活扩展与高效开发。</a:t>
            </a:r>
            <a:endParaRPr lang="zh-CN" altLang="en-US" sz="1600" b="1" i="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700" b="1">
                <a:solidFill>
                  <a:schemeClr val="accent1"/>
                </a:solidFill>
                <a:latin typeface="+mj-ea"/>
                <a:ea typeface="+mj-ea"/>
                <a:cs typeface="+mj-ea"/>
              </a:rPr>
              <a:t>真实项目开发用到技术</a:t>
            </a:r>
            <a:endParaRPr lang="zh-CN" altLang="en-US" sz="2700" b="1">
              <a:solidFill>
                <a:schemeClr val="accent1"/>
              </a:solidFill>
              <a:latin typeface="+mj-ea"/>
              <a:ea typeface="+mj-ea"/>
              <a:cs typeface="+mj-ea"/>
            </a:endParaRPr>
          </a:p>
        </p:txBody>
      </p:sp>
      <p:sp>
        <p:nvSpPr>
          <p:cNvPr id="7" name="圆角矩形 6"/>
          <p:cNvSpPr/>
          <p:nvPr/>
        </p:nvSpPr>
        <p:spPr>
          <a:xfrm>
            <a:off x="672465" y="97091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对外提供接口</a:t>
            </a:r>
            <a:endParaRPr lang="zh-CN" altLang="en-US">
              <a:latin typeface="微软雅黑" panose="020B0503020204020204" charset="-122"/>
              <a:ea typeface="微软雅黑" panose="020B0503020204020204" charset="-122"/>
            </a:endParaRPr>
          </a:p>
        </p:txBody>
      </p:sp>
      <p:sp>
        <p:nvSpPr>
          <p:cNvPr id="8" name="圆角矩形 7"/>
          <p:cNvSpPr/>
          <p:nvPr/>
        </p:nvSpPr>
        <p:spPr>
          <a:xfrm>
            <a:off x="3552190" y="970915"/>
            <a:ext cx="197866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fastapi router</a:t>
            </a:r>
            <a:endParaRPr lang="en-US" altLang="zh-CN">
              <a:latin typeface="微软雅黑" panose="020B0503020204020204" charset="-122"/>
              <a:ea typeface="微软雅黑" panose="020B0503020204020204" charset="-122"/>
            </a:endParaRPr>
          </a:p>
        </p:txBody>
      </p:sp>
      <p:sp>
        <p:nvSpPr>
          <p:cNvPr id="9" name="圆角矩形 8"/>
          <p:cNvSpPr/>
          <p:nvPr/>
        </p:nvSpPr>
        <p:spPr>
          <a:xfrm>
            <a:off x="523240" y="2430145"/>
            <a:ext cx="1785620" cy="9080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minio(</a:t>
            </a:r>
            <a:r>
              <a:rPr lang="zh-CN" altLang="en-US">
                <a:latin typeface="微软雅黑" panose="020B0503020204020204" charset="-122"/>
                <a:ea typeface="微软雅黑" panose="020B0503020204020204" charset="-122"/>
                <a:cs typeface="微软雅黑" panose="020B0503020204020204" charset="-122"/>
              </a:rPr>
              <a:t>上传，下载，获取线上链接地址</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0" name="圆角矩形 9"/>
          <p:cNvSpPr/>
          <p:nvPr/>
        </p:nvSpPr>
        <p:spPr>
          <a:xfrm>
            <a:off x="7070725" y="518541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chromadb</a:t>
            </a:r>
            <a:endParaRPr lang="en-US" altLang="zh-CN">
              <a:latin typeface="微软雅黑" panose="020B0503020204020204" charset="-122"/>
              <a:ea typeface="微软雅黑" panose="020B0503020204020204" charset="-122"/>
            </a:endParaRPr>
          </a:p>
        </p:txBody>
      </p:sp>
      <p:sp>
        <p:nvSpPr>
          <p:cNvPr id="11" name="圆角矩形 10"/>
          <p:cNvSpPr/>
          <p:nvPr/>
        </p:nvSpPr>
        <p:spPr>
          <a:xfrm>
            <a:off x="2743200" y="245300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mongodb</a:t>
            </a:r>
            <a:r>
              <a:rPr lang="zh-CN" altLang="en-US">
                <a:latin typeface="微软雅黑" panose="020B0503020204020204" charset="-122"/>
                <a:ea typeface="微软雅黑" panose="020B0503020204020204" charset="-122"/>
                <a:cs typeface="微软雅黑" panose="020B0503020204020204" charset="-122"/>
              </a:rPr>
              <a:t>初始化链接</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圆角矩形 11"/>
          <p:cNvSpPr/>
          <p:nvPr/>
        </p:nvSpPr>
        <p:spPr>
          <a:xfrm>
            <a:off x="7105015" y="43046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关系型数据库（</a:t>
            </a:r>
            <a:r>
              <a:rPr lang="en-US" altLang="zh-CN">
                <a:latin typeface="微软雅黑" panose="020B0503020204020204" charset="-122"/>
                <a:ea typeface="微软雅黑" panose="020B0503020204020204" charset="-122"/>
                <a:cs typeface="微软雅黑" panose="020B0503020204020204" charset="-122"/>
              </a:rPr>
              <a:t>pg)</a:t>
            </a:r>
            <a:endParaRPr lang="en-US" altLang="zh-CN">
              <a:latin typeface="微软雅黑" panose="020B0503020204020204" charset="-122"/>
              <a:ea typeface="微软雅黑" panose="020B0503020204020204" charset="-122"/>
              <a:cs typeface="微软雅黑" panose="020B0503020204020204" charset="-122"/>
            </a:endParaRPr>
          </a:p>
        </p:txBody>
      </p:sp>
      <p:sp>
        <p:nvSpPr>
          <p:cNvPr id="13" name="圆角矩形 12"/>
          <p:cNvSpPr/>
          <p:nvPr/>
        </p:nvSpPr>
        <p:spPr>
          <a:xfrm>
            <a:off x="4962525" y="51771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vector store</a:t>
            </a:r>
            <a:endParaRPr lang="en-US" altLang="zh-CN">
              <a:latin typeface="微软雅黑" panose="020B0503020204020204" charset="-122"/>
              <a:ea typeface="微软雅黑" panose="020B0503020204020204" charset="-122"/>
            </a:endParaRPr>
          </a:p>
        </p:txBody>
      </p:sp>
      <p:sp>
        <p:nvSpPr>
          <p:cNvPr id="15" name="圆角矩形 14"/>
          <p:cNvSpPr/>
          <p:nvPr/>
        </p:nvSpPr>
        <p:spPr>
          <a:xfrm>
            <a:off x="7119620" y="248094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embedding</a:t>
            </a:r>
            <a:endParaRPr lang="en-US" altLang="zh-CN">
              <a:latin typeface="微软雅黑" panose="020B0503020204020204" charset="-122"/>
              <a:ea typeface="微软雅黑" panose="020B0503020204020204" charset="-122"/>
            </a:endParaRPr>
          </a:p>
        </p:txBody>
      </p:sp>
      <p:sp>
        <p:nvSpPr>
          <p:cNvPr id="17" name="圆角矩形 16"/>
          <p:cNvSpPr/>
          <p:nvPr/>
        </p:nvSpPr>
        <p:spPr>
          <a:xfrm>
            <a:off x="4962525" y="343217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prompt template</a:t>
            </a:r>
            <a:endParaRPr lang="en-US" altLang="zh-CN">
              <a:latin typeface="微软雅黑" panose="020B0503020204020204" charset="-122"/>
              <a:ea typeface="微软雅黑" panose="020B0503020204020204" charset="-122"/>
            </a:endParaRPr>
          </a:p>
        </p:txBody>
      </p:sp>
      <p:sp>
        <p:nvSpPr>
          <p:cNvPr id="18" name="圆角矩形 17"/>
          <p:cNvSpPr/>
          <p:nvPr/>
        </p:nvSpPr>
        <p:spPr>
          <a:xfrm>
            <a:off x="4993005" y="246062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llm</a:t>
            </a:r>
            <a:endParaRPr lang="en-US" altLang="zh-CN">
              <a:latin typeface="微软雅黑" panose="020B0503020204020204" charset="-122"/>
              <a:ea typeface="微软雅黑" panose="020B0503020204020204" charset="-122"/>
            </a:endParaRPr>
          </a:p>
        </p:txBody>
      </p:sp>
      <p:sp>
        <p:nvSpPr>
          <p:cNvPr id="19" name="圆角矩形 18"/>
          <p:cNvSpPr/>
          <p:nvPr/>
        </p:nvSpPr>
        <p:spPr>
          <a:xfrm>
            <a:off x="7105015" y="343217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sse</a:t>
            </a:r>
            <a:endParaRPr lang="en-US" altLang="zh-CN">
              <a:latin typeface="微软雅黑" panose="020B0503020204020204" charset="-122"/>
              <a:ea typeface="微软雅黑" panose="020B0503020204020204" charset="-122"/>
            </a:endParaRPr>
          </a:p>
        </p:txBody>
      </p:sp>
      <p:sp>
        <p:nvSpPr>
          <p:cNvPr id="20" name="圆角矩形 19"/>
          <p:cNvSpPr/>
          <p:nvPr/>
        </p:nvSpPr>
        <p:spPr>
          <a:xfrm>
            <a:off x="523240" y="5019040"/>
            <a:ext cx="1785620" cy="78295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redis(</a:t>
            </a:r>
            <a:r>
              <a:rPr lang="zh-CN" altLang="en-US">
                <a:latin typeface="微软雅黑" panose="020B0503020204020204" charset="-122"/>
                <a:ea typeface="微软雅黑" panose="020B0503020204020204" charset="-122"/>
                <a:cs typeface="微软雅黑" panose="020B0503020204020204" charset="-122"/>
              </a:rPr>
              <a:t>数据保存，数据获取，队列）</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1" name="圆角矩形 20"/>
          <p:cNvSpPr/>
          <p:nvPr/>
        </p:nvSpPr>
        <p:spPr>
          <a:xfrm>
            <a:off x="4962525" y="43300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日志</a:t>
            </a:r>
            <a:endParaRPr lang="zh-CN" altLang="en-US">
              <a:latin typeface="微软雅黑" panose="020B0503020204020204" charset="-122"/>
              <a:ea typeface="微软雅黑" panose="020B0503020204020204" charset="-122"/>
            </a:endParaRPr>
          </a:p>
        </p:txBody>
      </p:sp>
      <p:sp>
        <p:nvSpPr>
          <p:cNvPr id="23" name="矩形 22"/>
          <p:cNvSpPr/>
          <p:nvPr/>
        </p:nvSpPr>
        <p:spPr>
          <a:xfrm>
            <a:off x="274955" y="2066925"/>
            <a:ext cx="8873490" cy="45878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27" name="右箭头 26"/>
          <p:cNvSpPr/>
          <p:nvPr/>
        </p:nvSpPr>
        <p:spPr>
          <a:xfrm>
            <a:off x="2702560" y="1177925"/>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2" name="圆角矩形 1"/>
          <p:cNvSpPr/>
          <p:nvPr/>
        </p:nvSpPr>
        <p:spPr>
          <a:xfrm>
            <a:off x="523240" y="3801110"/>
            <a:ext cx="1785620" cy="9080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minio(</a:t>
            </a:r>
            <a:r>
              <a:rPr lang="zh-CN" altLang="en-US">
                <a:latin typeface="微软雅黑" panose="020B0503020204020204" charset="-122"/>
                <a:ea typeface="微软雅黑" panose="020B0503020204020204" charset="-122"/>
                <a:cs typeface="微软雅黑" panose="020B0503020204020204" charset="-122"/>
              </a:rPr>
              <a:t>上传，下载，获取线上链接地址</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圆角矩形 2"/>
          <p:cNvSpPr/>
          <p:nvPr/>
        </p:nvSpPr>
        <p:spPr>
          <a:xfrm>
            <a:off x="2769870" y="33610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atin typeface="微软雅黑" panose="020B0503020204020204" charset="-122"/>
                <a:ea typeface="微软雅黑" panose="020B0503020204020204" charset="-122"/>
              </a:rPr>
              <a:t>大模型切换</a:t>
            </a:r>
            <a:endParaRPr lang="zh-CN">
              <a:latin typeface="微软雅黑" panose="020B0503020204020204" charset="-122"/>
              <a:ea typeface="微软雅黑" panose="020B0503020204020204" charset="-122"/>
            </a:endParaRPr>
          </a:p>
        </p:txBody>
      </p:sp>
      <p:sp>
        <p:nvSpPr>
          <p:cNvPr id="5" name="圆角矩形 4"/>
          <p:cNvSpPr/>
          <p:nvPr/>
        </p:nvSpPr>
        <p:spPr>
          <a:xfrm>
            <a:off x="2769870" y="426529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atin typeface="微软雅黑" panose="020B0503020204020204" charset="-122"/>
                <a:ea typeface="微软雅黑" panose="020B0503020204020204" charset="-122"/>
                <a:cs typeface="微软雅黑" panose="020B0503020204020204" charset="-122"/>
              </a:rPr>
              <a:t>参数配置</a:t>
            </a:r>
            <a:r>
              <a:rPr lang="en-US" altLang="zh-CN">
                <a:latin typeface="微软雅黑" panose="020B0503020204020204" charset="-122"/>
                <a:ea typeface="微软雅黑" panose="020B0503020204020204" charset="-122"/>
                <a:cs typeface="微软雅黑" panose="020B0503020204020204" charset="-122"/>
              </a:rPr>
              <a:t>.env</a:t>
            </a:r>
            <a:endParaRPr lang="en-US" altLang="zh-CN">
              <a:latin typeface="微软雅黑" panose="020B0503020204020204" charset="-122"/>
              <a:ea typeface="微软雅黑" panose="020B0503020204020204" charset="-122"/>
              <a:cs typeface="微软雅黑" panose="020B0503020204020204" charset="-122"/>
            </a:endParaRPr>
          </a:p>
        </p:txBody>
      </p:sp>
      <p:sp>
        <p:nvSpPr>
          <p:cNvPr id="6" name="圆角矩形 5"/>
          <p:cNvSpPr/>
          <p:nvPr/>
        </p:nvSpPr>
        <p:spPr>
          <a:xfrm>
            <a:off x="2769870" y="516953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参数</a:t>
            </a:r>
            <a:r>
              <a:rPr lang="en-US" altLang="zh-CN">
                <a:latin typeface="微软雅黑" panose="020B0503020204020204" charset="-122"/>
                <a:ea typeface="微软雅黑" panose="020B0503020204020204" charset="-122"/>
                <a:cs typeface="微软雅黑" panose="020B0503020204020204" charset="-122"/>
              </a:rPr>
              <a:t>json-&gt;BaseModel</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4" name="圆角矩形 23"/>
          <p:cNvSpPr/>
          <p:nvPr/>
        </p:nvSpPr>
        <p:spPr>
          <a:xfrm>
            <a:off x="9542780" y="2171065"/>
            <a:ext cx="1917065"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navicat(</a:t>
            </a:r>
            <a:r>
              <a:rPr lang="zh-CN" altLang="en-US">
                <a:latin typeface="微软雅黑" panose="020B0503020204020204" charset="-122"/>
                <a:ea typeface="微软雅黑" panose="020B0503020204020204" charset="-122"/>
                <a:cs typeface="微软雅黑" panose="020B0503020204020204" charset="-122"/>
              </a:rPr>
              <a:t>安装）</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5" name="圆角矩形 24"/>
          <p:cNvSpPr/>
          <p:nvPr/>
        </p:nvSpPr>
        <p:spPr>
          <a:xfrm>
            <a:off x="9542780" y="2907030"/>
            <a:ext cx="194691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mongodb compass</a:t>
            </a:r>
            <a:r>
              <a:rPr lang="en-US" altLang="zh-CN">
                <a:latin typeface="微软雅黑" panose="020B0503020204020204" charset="-122"/>
                <a:ea typeface="微软雅黑" panose="020B0503020204020204" charset="-122"/>
                <a:cs typeface="微软雅黑" panose="020B0503020204020204" charset="-122"/>
                <a:sym typeface="+mn-ea"/>
              </a:rPr>
              <a:t>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6" name="圆角矩形 25"/>
          <p:cNvSpPr/>
          <p:nvPr/>
        </p:nvSpPr>
        <p:spPr>
          <a:xfrm>
            <a:off x="9542780" y="3634740"/>
            <a:ext cx="193421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pg Admin</a:t>
            </a:r>
            <a:r>
              <a:rPr lang="en-US" altLang="zh-CN">
                <a:latin typeface="微软雅黑" panose="020B0503020204020204" charset="-122"/>
                <a:ea typeface="微软雅黑" panose="020B0503020204020204" charset="-122"/>
                <a:cs typeface="微软雅黑" panose="020B0503020204020204" charset="-122"/>
                <a:sym typeface="+mn-ea"/>
              </a:rPr>
              <a:t>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1" name="圆角矩形 30"/>
          <p:cNvSpPr/>
          <p:nvPr/>
        </p:nvSpPr>
        <p:spPr>
          <a:xfrm>
            <a:off x="9542780" y="4387215"/>
            <a:ext cx="193294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redis</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2" name="圆角矩形 31"/>
          <p:cNvSpPr/>
          <p:nvPr/>
        </p:nvSpPr>
        <p:spPr>
          <a:xfrm>
            <a:off x="9542780" y="5177790"/>
            <a:ext cx="1946275"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minio</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3" name="矩形 32"/>
          <p:cNvSpPr/>
          <p:nvPr/>
        </p:nvSpPr>
        <p:spPr>
          <a:xfrm flipH="1">
            <a:off x="9307195" y="2066925"/>
            <a:ext cx="2629535" cy="45878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34" name="圆角矩形 33"/>
          <p:cNvSpPr/>
          <p:nvPr/>
        </p:nvSpPr>
        <p:spPr>
          <a:xfrm>
            <a:off x="9543415" y="5933440"/>
            <a:ext cx="1946275"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docker</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安装）</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5" name="文本框 34"/>
          <p:cNvSpPr txBox="1"/>
          <p:nvPr/>
        </p:nvSpPr>
        <p:spPr>
          <a:xfrm>
            <a:off x="9542780" y="1541780"/>
            <a:ext cx="1762760" cy="368300"/>
          </a:xfrm>
          <a:prstGeom prst="rect">
            <a:avLst/>
          </a:prstGeom>
          <a:noFill/>
        </p:spPr>
        <p:txBody>
          <a:bodyPr wrap="square" rtlCol="0">
            <a:spAutoFit/>
          </a:bodyPr>
          <a:p>
            <a:pPr algn="ctr"/>
            <a:r>
              <a:rPr lang="zh-CN" altLang="en-US" b="1">
                <a:latin typeface="微软雅黑" panose="020B0503020204020204" charset="-122"/>
                <a:ea typeface="微软雅黑" panose="020B0503020204020204" charset="-122"/>
              </a:rPr>
              <a:t>工具安装</a:t>
            </a:r>
            <a:endParaRPr lang="zh-CN" altLang="en-US" b="1">
              <a:latin typeface="微软雅黑" panose="020B0503020204020204" charset="-122"/>
              <a:ea typeface="微软雅黑" panose="020B0503020204020204" charset="-122"/>
            </a:endParaRPr>
          </a:p>
        </p:txBody>
      </p:sp>
      <p:sp>
        <p:nvSpPr>
          <p:cNvPr id="36" name="上箭头 35"/>
          <p:cNvSpPr/>
          <p:nvPr/>
        </p:nvSpPr>
        <p:spPr>
          <a:xfrm>
            <a:off x="4291965" y="1677670"/>
            <a:ext cx="387985" cy="30670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37" name="圆角矩形 36"/>
          <p:cNvSpPr/>
          <p:nvPr/>
        </p:nvSpPr>
        <p:spPr>
          <a:xfrm>
            <a:off x="6280785" y="970915"/>
            <a:ext cx="197866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业务层（</a:t>
            </a:r>
            <a:r>
              <a:rPr lang="en-US" altLang="zh-CN">
                <a:latin typeface="微软雅黑" panose="020B0503020204020204" charset="-122"/>
                <a:ea typeface="微软雅黑" panose="020B0503020204020204" charset="-122"/>
                <a:cs typeface="微软雅黑" panose="020B0503020204020204" charset="-122"/>
              </a:rPr>
              <a:t>service)</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8" name="圆角矩形 37"/>
          <p:cNvSpPr/>
          <p:nvPr/>
        </p:nvSpPr>
        <p:spPr>
          <a:xfrm>
            <a:off x="9009380" y="928370"/>
            <a:ext cx="197866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数据领域层（</a:t>
            </a:r>
            <a:r>
              <a:rPr lang="en-US" altLang="zh-CN">
                <a:latin typeface="微软雅黑" panose="020B0503020204020204" charset="-122"/>
                <a:ea typeface="微软雅黑" panose="020B0503020204020204" charset="-122"/>
                <a:cs typeface="微软雅黑" panose="020B0503020204020204" charset="-122"/>
              </a:rPr>
              <a:t>model)</a:t>
            </a:r>
            <a:endParaRPr lang="en-US" altLang="zh-CN">
              <a:latin typeface="微软雅黑" panose="020B0503020204020204" charset="-122"/>
              <a:ea typeface="微软雅黑" panose="020B0503020204020204" charset="-122"/>
              <a:cs typeface="微软雅黑" panose="020B0503020204020204" charset="-122"/>
            </a:endParaRPr>
          </a:p>
        </p:txBody>
      </p:sp>
      <p:sp>
        <p:nvSpPr>
          <p:cNvPr id="39" name="左箭头 38"/>
          <p:cNvSpPr/>
          <p:nvPr/>
        </p:nvSpPr>
        <p:spPr>
          <a:xfrm>
            <a:off x="8407400" y="1145540"/>
            <a:ext cx="388620" cy="21780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40" name="左箭头 39"/>
          <p:cNvSpPr/>
          <p:nvPr/>
        </p:nvSpPr>
        <p:spPr>
          <a:xfrm>
            <a:off x="5659755" y="1145540"/>
            <a:ext cx="388620" cy="21780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42" name="圆角矩形 41"/>
          <p:cNvSpPr/>
          <p:nvPr/>
        </p:nvSpPr>
        <p:spPr>
          <a:xfrm>
            <a:off x="523240" y="592518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atin typeface="微软雅黑" panose="020B0503020204020204" charset="-122"/>
                <a:ea typeface="微软雅黑" panose="020B0503020204020204" charset="-122"/>
              </a:rPr>
              <a:t>orm(SQL Alchemy)</a:t>
            </a:r>
            <a:endParaRPr lang="en-US">
              <a:latin typeface="微软雅黑" panose="020B0503020204020204" charset="-122"/>
              <a:ea typeface="微软雅黑" panose="020B0503020204020204" charset="-122"/>
            </a:endParaRPr>
          </a:p>
        </p:txBody>
      </p:sp>
      <p:sp>
        <p:nvSpPr>
          <p:cNvPr id="43" name="圆角矩形 42"/>
          <p:cNvSpPr/>
          <p:nvPr/>
        </p:nvSpPr>
        <p:spPr>
          <a:xfrm>
            <a:off x="2769870" y="593471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atin typeface="微软雅黑" panose="020B0503020204020204" charset="-122"/>
                <a:ea typeface="微软雅黑" panose="020B0503020204020204" charset="-122"/>
              </a:rPr>
              <a:t>Dockerfile</a:t>
            </a:r>
            <a:endParaRPr lang="en-US">
              <a:latin typeface="微软雅黑" panose="020B0503020204020204" charset="-122"/>
              <a:ea typeface="微软雅黑" panose="020B0503020204020204" charset="-122"/>
            </a:endParaRPr>
          </a:p>
        </p:txBody>
      </p:sp>
      <p:sp>
        <p:nvSpPr>
          <p:cNvPr id="44" name="圆角矩形 43"/>
          <p:cNvSpPr/>
          <p:nvPr/>
        </p:nvSpPr>
        <p:spPr>
          <a:xfrm>
            <a:off x="4915535" y="594042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atin typeface="微软雅黑" panose="020B0503020204020204" charset="-122"/>
                <a:ea typeface="微软雅黑" panose="020B0503020204020204" charset="-122"/>
                <a:cs typeface="微软雅黑" panose="020B0503020204020204" charset="-122"/>
              </a:rPr>
              <a:t>shell</a:t>
            </a:r>
            <a:r>
              <a:rPr lang="zh-CN" altLang="en-US">
                <a:latin typeface="微软雅黑" panose="020B0503020204020204" charset="-122"/>
                <a:ea typeface="微软雅黑" panose="020B0503020204020204" charset="-122"/>
                <a:cs typeface="微软雅黑" panose="020B0503020204020204" charset="-122"/>
              </a:rPr>
              <a:t>部署脚本</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5" name="圆角矩形 44"/>
          <p:cNvSpPr/>
          <p:nvPr/>
        </p:nvSpPr>
        <p:spPr>
          <a:xfrm>
            <a:off x="7061200" y="592010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cs typeface="微软雅黑" panose="020B0503020204020204" charset="-122"/>
              </a:rPr>
              <a:t>git </a:t>
            </a:r>
            <a:r>
              <a:rPr lang="zh-CN" altLang="en-US">
                <a:latin typeface="微软雅黑" panose="020B0503020204020204" charset="-122"/>
                <a:ea typeface="微软雅黑" panose="020B0503020204020204" charset="-122"/>
                <a:cs typeface="微软雅黑" panose="020B0503020204020204" charset="-122"/>
              </a:rPr>
              <a:t>代码仓库</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800" b="1">
                <a:solidFill>
                  <a:schemeClr val="accent1"/>
                </a:solidFill>
                <a:latin typeface="+mj-ea"/>
                <a:ea typeface="+mj-ea"/>
                <a:cs typeface="+mj-ea"/>
              </a:rPr>
              <a:t>切分策略总结</a:t>
            </a:r>
            <a:endParaRPr lang="zh-CN" altLang="en-US" sz="2800" b="1">
              <a:solidFill>
                <a:schemeClr val="accent1"/>
              </a:solidFill>
              <a:latin typeface="+mj-ea"/>
              <a:ea typeface="+mj-ea"/>
              <a:cs typeface="+mj-ea"/>
            </a:endParaRPr>
          </a:p>
        </p:txBody>
      </p:sp>
      <p:pic>
        <p:nvPicPr>
          <p:cNvPr id="7" name="图片 6"/>
          <p:cNvPicPr>
            <a:picLocks noChangeAspect="1"/>
          </p:cNvPicPr>
          <p:nvPr/>
        </p:nvPicPr>
        <p:blipFill>
          <a:blip r:embed="rId2"/>
          <a:stretch>
            <a:fillRect/>
          </a:stretch>
        </p:blipFill>
        <p:spPr>
          <a:xfrm>
            <a:off x="469900" y="1108075"/>
            <a:ext cx="10972800" cy="3600450"/>
          </a:xfrm>
          <a:prstGeom prst="rect">
            <a:avLst/>
          </a:prstGeom>
        </p:spPr>
      </p:pic>
    </p:spTree>
    <p:custDataLst>
      <p:tags r:id="rId3"/>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Autofit/>
          </a:bodyPr>
          <a:lstStyle/>
          <a:p>
            <a:pPr algn="l">
              <a:buClrTx/>
              <a:buSzTx/>
              <a:buFontTx/>
            </a:pPr>
            <a:r>
              <a:rPr lang="zh-CN" altLang="en-US" sz="2700" b="1">
                <a:solidFill>
                  <a:schemeClr val="accent1"/>
                </a:solidFill>
                <a:latin typeface="+mj-ea"/>
                <a:ea typeface="+mj-ea"/>
                <a:cs typeface="+mj-ea"/>
                <a:sym typeface="+mn-ea"/>
              </a:rPr>
              <a:t>真实项目开发用到技术</a:t>
            </a:r>
            <a:endParaRPr lang="zh-CN" altLang="en-US" sz="2700" b="1" dirty="0">
              <a:solidFill>
                <a:schemeClr val="accent1"/>
              </a:solidFill>
              <a:latin typeface="+mj-ea"/>
              <a:ea typeface="+mj-ea"/>
              <a:cs typeface="+mj-ea"/>
              <a:sym typeface="+mn-ea"/>
            </a:endParaRPr>
          </a:p>
        </p:txBody>
      </p:sp>
      <p:sp>
        <p:nvSpPr>
          <p:cNvPr id="7" name="圆角矩形 6"/>
          <p:cNvSpPr/>
          <p:nvPr/>
        </p:nvSpPr>
        <p:spPr>
          <a:xfrm>
            <a:off x="679450" y="128778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对文件进行切分并向量化</a:t>
            </a:r>
            <a:endParaRPr lang="zh-CN" altLang="en-US"/>
          </a:p>
        </p:txBody>
      </p:sp>
      <p:sp>
        <p:nvSpPr>
          <p:cNvPr id="8" name="圆角矩形 7"/>
          <p:cNvSpPr/>
          <p:nvPr/>
        </p:nvSpPr>
        <p:spPr>
          <a:xfrm>
            <a:off x="3559175" y="1287780"/>
            <a:ext cx="197866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文件上传及存储</a:t>
            </a:r>
            <a:endParaRPr lang="zh-CN" altLang="en-US"/>
          </a:p>
        </p:txBody>
      </p:sp>
      <p:sp>
        <p:nvSpPr>
          <p:cNvPr id="9" name="圆角矩形 8"/>
          <p:cNvSpPr/>
          <p:nvPr/>
        </p:nvSpPr>
        <p:spPr>
          <a:xfrm>
            <a:off x="7001510" y="5416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minio</a:t>
            </a:r>
            <a:endParaRPr lang="en-US" altLang="zh-CN">
              <a:latin typeface="微软雅黑" panose="020B0503020204020204" charset="-122"/>
              <a:ea typeface="微软雅黑" panose="020B0503020204020204" charset="-122"/>
            </a:endParaRPr>
          </a:p>
        </p:txBody>
      </p:sp>
      <p:sp>
        <p:nvSpPr>
          <p:cNvPr id="10" name="圆角矩形 9"/>
          <p:cNvSpPr/>
          <p:nvPr/>
        </p:nvSpPr>
        <p:spPr>
          <a:xfrm>
            <a:off x="9237980" y="5416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chromadb/</a:t>
            </a:r>
            <a:r>
              <a:rPr lang="en-US" altLang="zh-CN">
                <a:latin typeface="微软雅黑" panose="020B0503020204020204" charset="-122"/>
                <a:ea typeface="微软雅黑" panose="020B0503020204020204" charset="-122"/>
              </a:rPr>
              <a:t>milvus</a:t>
            </a:r>
            <a:endParaRPr lang="en-US" altLang="zh-CN">
              <a:latin typeface="微软雅黑" panose="020B0503020204020204" charset="-122"/>
              <a:ea typeface="微软雅黑" panose="020B0503020204020204" charset="-122"/>
            </a:endParaRPr>
          </a:p>
        </p:txBody>
      </p:sp>
      <p:sp>
        <p:nvSpPr>
          <p:cNvPr id="11" name="圆角矩形 10"/>
          <p:cNvSpPr/>
          <p:nvPr/>
        </p:nvSpPr>
        <p:spPr>
          <a:xfrm>
            <a:off x="7001510" y="137541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mongodb</a:t>
            </a:r>
            <a:endParaRPr lang="en-US" altLang="zh-CN">
              <a:latin typeface="微软雅黑" panose="020B0503020204020204" charset="-122"/>
              <a:ea typeface="微软雅黑" panose="020B0503020204020204" charset="-122"/>
            </a:endParaRPr>
          </a:p>
        </p:txBody>
      </p:sp>
      <p:sp>
        <p:nvSpPr>
          <p:cNvPr id="12" name="圆角矩形 11"/>
          <p:cNvSpPr/>
          <p:nvPr/>
        </p:nvSpPr>
        <p:spPr>
          <a:xfrm>
            <a:off x="9237980" y="137541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cs typeface="微软雅黑" panose="020B0503020204020204" charset="-122"/>
              </a:rPr>
              <a:t>关系型数据库（</a:t>
            </a:r>
            <a:r>
              <a:rPr lang="en-US" altLang="zh-CN">
                <a:latin typeface="微软雅黑" panose="020B0503020204020204" charset="-122"/>
                <a:ea typeface="微软雅黑" panose="020B0503020204020204" charset="-122"/>
                <a:cs typeface="微软雅黑" panose="020B0503020204020204" charset="-122"/>
              </a:rPr>
              <a:t>pg)</a:t>
            </a:r>
            <a:endParaRPr lang="en-US" altLang="zh-CN">
              <a:latin typeface="微软雅黑" panose="020B0503020204020204" charset="-122"/>
              <a:ea typeface="微软雅黑" panose="020B0503020204020204" charset="-122"/>
              <a:cs typeface="微软雅黑" panose="020B0503020204020204" charset="-122"/>
            </a:endParaRPr>
          </a:p>
        </p:txBody>
      </p:sp>
      <p:sp>
        <p:nvSpPr>
          <p:cNvPr id="13" name="圆角矩形 12"/>
          <p:cNvSpPr/>
          <p:nvPr/>
        </p:nvSpPr>
        <p:spPr>
          <a:xfrm>
            <a:off x="7012305" y="22091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vector store</a:t>
            </a:r>
            <a:endParaRPr lang="en-US" altLang="zh-CN">
              <a:latin typeface="微软雅黑" panose="020B0503020204020204" charset="-122"/>
              <a:ea typeface="微软雅黑" panose="020B0503020204020204" charset="-122"/>
            </a:endParaRPr>
          </a:p>
        </p:txBody>
      </p:sp>
      <p:sp>
        <p:nvSpPr>
          <p:cNvPr id="14" name="圆角矩形 13"/>
          <p:cNvSpPr/>
          <p:nvPr/>
        </p:nvSpPr>
        <p:spPr>
          <a:xfrm>
            <a:off x="737235" y="42157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用户提问</a:t>
            </a:r>
            <a:endParaRPr lang="zh-CN" altLang="en-US"/>
          </a:p>
        </p:txBody>
      </p:sp>
      <p:sp>
        <p:nvSpPr>
          <p:cNvPr id="15" name="圆角矩形 14"/>
          <p:cNvSpPr/>
          <p:nvPr/>
        </p:nvSpPr>
        <p:spPr>
          <a:xfrm>
            <a:off x="9237980" y="22091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embedding</a:t>
            </a:r>
            <a:endParaRPr lang="en-US" altLang="zh-CN">
              <a:latin typeface="微软雅黑" panose="020B0503020204020204" charset="-122"/>
              <a:ea typeface="微软雅黑" panose="020B0503020204020204" charset="-122"/>
            </a:endParaRPr>
          </a:p>
        </p:txBody>
      </p:sp>
      <p:sp>
        <p:nvSpPr>
          <p:cNvPr id="16" name="圆角矩形 15"/>
          <p:cNvSpPr/>
          <p:nvPr/>
        </p:nvSpPr>
        <p:spPr>
          <a:xfrm>
            <a:off x="3655695" y="42157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查找相关信息</a:t>
            </a:r>
            <a:endParaRPr lang="zh-CN" altLang="en-US"/>
          </a:p>
        </p:txBody>
      </p:sp>
      <p:sp>
        <p:nvSpPr>
          <p:cNvPr id="17" name="圆角矩形 16"/>
          <p:cNvSpPr/>
          <p:nvPr/>
        </p:nvSpPr>
        <p:spPr>
          <a:xfrm>
            <a:off x="6950710" y="37928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prompt template</a:t>
            </a:r>
            <a:endParaRPr lang="en-US" altLang="zh-CN">
              <a:latin typeface="微软雅黑" panose="020B0503020204020204" charset="-122"/>
              <a:ea typeface="微软雅黑" panose="020B0503020204020204" charset="-122"/>
            </a:endParaRPr>
          </a:p>
        </p:txBody>
      </p:sp>
      <p:sp>
        <p:nvSpPr>
          <p:cNvPr id="18" name="圆角矩形 17"/>
          <p:cNvSpPr/>
          <p:nvPr/>
        </p:nvSpPr>
        <p:spPr>
          <a:xfrm>
            <a:off x="9285605" y="379285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ollama llm</a:t>
            </a:r>
            <a:endParaRPr lang="en-US" altLang="zh-CN">
              <a:latin typeface="微软雅黑" panose="020B0503020204020204" charset="-122"/>
              <a:ea typeface="微软雅黑" panose="020B0503020204020204" charset="-122"/>
            </a:endParaRPr>
          </a:p>
        </p:txBody>
      </p:sp>
      <p:sp>
        <p:nvSpPr>
          <p:cNvPr id="19" name="圆角矩形 18"/>
          <p:cNvSpPr/>
          <p:nvPr/>
        </p:nvSpPr>
        <p:spPr>
          <a:xfrm>
            <a:off x="6950710" y="467106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sse</a:t>
            </a:r>
            <a:endParaRPr lang="en-US" altLang="zh-CN">
              <a:latin typeface="微软雅黑" panose="020B0503020204020204" charset="-122"/>
              <a:ea typeface="微软雅黑" panose="020B0503020204020204" charset="-122"/>
            </a:endParaRPr>
          </a:p>
        </p:txBody>
      </p:sp>
      <p:sp>
        <p:nvSpPr>
          <p:cNvPr id="20" name="圆角矩形 19"/>
          <p:cNvSpPr/>
          <p:nvPr/>
        </p:nvSpPr>
        <p:spPr>
          <a:xfrm>
            <a:off x="9285605" y="4672965"/>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latin typeface="微软雅黑" panose="020B0503020204020204" charset="-122"/>
                <a:ea typeface="微软雅黑" panose="020B0503020204020204" charset="-122"/>
              </a:rPr>
              <a:t>redis</a:t>
            </a:r>
            <a:endParaRPr lang="en-US" altLang="zh-CN">
              <a:latin typeface="微软雅黑" panose="020B0503020204020204" charset="-122"/>
              <a:ea typeface="微软雅黑" panose="020B0503020204020204" charset="-122"/>
            </a:endParaRPr>
          </a:p>
        </p:txBody>
      </p:sp>
      <p:sp>
        <p:nvSpPr>
          <p:cNvPr id="21" name="圆角矩形 20"/>
          <p:cNvSpPr/>
          <p:nvPr/>
        </p:nvSpPr>
        <p:spPr>
          <a:xfrm>
            <a:off x="6950710" y="5588000"/>
            <a:ext cx="1785620" cy="6286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微软雅黑" panose="020B0503020204020204" charset="-122"/>
                <a:ea typeface="微软雅黑" panose="020B0503020204020204" charset="-122"/>
              </a:rPr>
              <a:t>日志</a:t>
            </a:r>
            <a:endParaRPr lang="zh-CN" altLang="en-US">
              <a:latin typeface="微软雅黑" panose="020B0503020204020204" charset="-122"/>
              <a:ea typeface="微软雅黑" panose="020B0503020204020204" charset="-122"/>
            </a:endParaRPr>
          </a:p>
        </p:txBody>
      </p:sp>
      <p:sp>
        <p:nvSpPr>
          <p:cNvPr id="22" name="矩形 21"/>
          <p:cNvSpPr/>
          <p:nvPr/>
        </p:nvSpPr>
        <p:spPr>
          <a:xfrm>
            <a:off x="6631940" y="269875"/>
            <a:ext cx="5187315" cy="306768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23" name="矩形 22"/>
          <p:cNvSpPr/>
          <p:nvPr/>
        </p:nvSpPr>
        <p:spPr>
          <a:xfrm>
            <a:off x="6631940" y="3587115"/>
            <a:ext cx="5187315" cy="306768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charset="-122"/>
              <a:ea typeface="微软雅黑" panose="020B0503020204020204" charset="-122"/>
            </a:endParaRPr>
          </a:p>
        </p:txBody>
      </p:sp>
      <p:sp>
        <p:nvSpPr>
          <p:cNvPr id="27" name="右箭头 26"/>
          <p:cNvSpPr/>
          <p:nvPr/>
        </p:nvSpPr>
        <p:spPr>
          <a:xfrm>
            <a:off x="2709545" y="1494790"/>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右箭头 27"/>
          <p:cNvSpPr/>
          <p:nvPr/>
        </p:nvSpPr>
        <p:spPr>
          <a:xfrm>
            <a:off x="2790190" y="4421505"/>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右箭头 28"/>
          <p:cNvSpPr/>
          <p:nvPr/>
        </p:nvSpPr>
        <p:spPr>
          <a:xfrm>
            <a:off x="5789295" y="1461770"/>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右箭头 29"/>
          <p:cNvSpPr/>
          <p:nvPr/>
        </p:nvSpPr>
        <p:spPr>
          <a:xfrm>
            <a:off x="5647690" y="4421505"/>
            <a:ext cx="598170" cy="280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74824" y="135485"/>
            <a:ext cx="3669711" cy="368300"/>
          </a:xfrm>
          <a:prstGeom prst="rect">
            <a:avLst/>
          </a:prstGeom>
          <a:noFill/>
        </p:spPr>
        <p:txBody>
          <a:bodyPr wrap="square" rtlCol="0">
            <a:normAutofit fontScale="60000"/>
          </a:bodyPr>
          <a:lstStyle/>
          <a:p>
            <a:pPr algn="l">
              <a:buClrTx/>
              <a:buSzTx/>
              <a:buFontTx/>
            </a:pPr>
            <a:r>
              <a:rPr lang="en-US" altLang="zh-CN" sz="2700" b="1">
                <a:solidFill>
                  <a:schemeClr val="accent1"/>
                </a:solidFill>
                <a:latin typeface="+mj-ea"/>
                <a:ea typeface="+mj-ea"/>
                <a:cs typeface="+mj-ea"/>
                <a:sym typeface="+mn-ea"/>
              </a:rPr>
              <a:t>Langchain </a:t>
            </a:r>
            <a:r>
              <a:rPr lang="zh-CN" altLang="en-US" sz="2700" b="1">
                <a:solidFill>
                  <a:schemeClr val="accent1"/>
                </a:solidFill>
                <a:latin typeface="+mj-ea"/>
                <a:ea typeface="+mj-ea"/>
                <a:cs typeface="+mj-ea"/>
                <a:sym typeface="+mn-ea"/>
              </a:rPr>
              <a:t>介绍</a:t>
            </a:r>
            <a:endParaRPr lang="zh-CN" altLang="en-US" sz="2700" b="1">
              <a:solidFill>
                <a:schemeClr val="accent1"/>
              </a:solidFill>
              <a:latin typeface="+mj-ea"/>
              <a:ea typeface="+mj-ea"/>
              <a:cs typeface="+mj-ea"/>
            </a:endParaRPr>
          </a:p>
        </p:txBody>
      </p:sp>
      <p:graphicFrame>
        <p:nvGraphicFramePr>
          <p:cNvPr id="2" name="表格 1"/>
          <p:cNvGraphicFramePr/>
          <p:nvPr>
            <p:custDataLst>
              <p:tags r:id="rId2"/>
            </p:custDataLst>
          </p:nvPr>
        </p:nvGraphicFramePr>
        <p:xfrm>
          <a:off x="683895" y="802005"/>
          <a:ext cx="10483850" cy="5090160"/>
        </p:xfrm>
        <a:graphic>
          <a:graphicData uri="http://schemas.openxmlformats.org/drawingml/2006/table">
            <a:tbl>
              <a:tblPr/>
              <a:tblGrid>
                <a:gridCol w="2096770"/>
                <a:gridCol w="2096770"/>
                <a:gridCol w="2096770"/>
                <a:gridCol w="2096770"/>
                <a:gridCol w="2096770"/>
              </a:tblGrid>
              <a:tr h="365760">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参数名</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代码中取值</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参数含义</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其他可选值</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1" i="0">
                          <a:solidFill>
                            <a:srgbClr val="000000"/>
                          </a:solidFill>
                          <a:latin typeface="微软雅黑" panose="020B0503020204020204" charset="-122"/>
                          <a:ea typeface="微软雅黑" panose="020B0503020204020204" charset="-122"/>
                        </a:rPr>
                        <a:t>不同取值的结果差异</a:t>
                      </a:r>
                      <a:endParaRPr lang="zh-CN" altLang="en-US" sz="1400" b="1"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1920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file_path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doc_path</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必选，同</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UnstructuredMarkdownLoader</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，指定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TXT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文件路径</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无（需合法路径）</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rPr>
                        <a:t>路径错误报「文件不存在」，路径正确则定位文件。</a:t>
                      </a:r>
                      <a:endParaRPr lang="zh-CN" altLang="en-US"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0584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encoding</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"utf-8"</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可选，同前，指定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TXT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文件编码</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"gbk"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等</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编码不匹配导致乱码，需根据文件实际编码调整（</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Windows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系统默认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TXT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可能为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gbk</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2499360">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autodetect_encoding</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False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可选，是否自动检测文件编码（依赖</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chardet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库）</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rPr>
                        <a:t>True</a:t>
                      </a:r>
                      <a:endParaRPr lang="en-US" altLang="zh-CN" sz="1400" b="0" i="0">
                        <a:solidFill>
                          <a:srgbClr val="000000"/>
                        </a:solidFill>
                        <a:latin typeface="微软雅黑" panose="020B0503020204020204" charset="-122"/>
                        <a:ea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False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：强制使用</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encoding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指定的编码，速度快，但编码错误直接失败；</a:t>
                      </a:r>
                      <a:b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b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True</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：自动检测编码（如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TXT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实际是</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gbk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会自动适配），兼容性强，但额外消耗检测时间（短文本可能误判，如把</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utf-8 </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误判为</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 ascii</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400" b="0" i="0">
                        <a:solidFill>
                          <a:srgbClr val="000000"/>
                        </a:solidFill>
                        <a:latin typeface="微软雅黑" panose="020B0503020204020204" charset="-122"/>
                        <a:ea typeface="微软雅黑" panose="020B0503020204020204" charset="-122"/>
                        <a:cs typeface="微软雅黑" panose="020B0503020204020204"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INDEX" val="24"/>
  <p:tag name="KSO_WM_UNIT_TYPE" val="i"/>
  <p:tag name="KSO_WM_BEAUTIFY_FLAG" val="#wm#"/>
</p:tagLst>
</file>

<file path=ppt/tags/tag101.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0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03.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10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3]}"/>
</p:tagLst>
</file>

<file path=ppt/tags/tag105.xml><?xml version="1.0" encoding="utf-8"?>
<p:tagLst xmlns:p="http://schemas.openxmlformats.org/presentationml/2006/main">
  <p:tag name="KSO_WM_UNIT_INDEX" val="1"/>
  <p:tag name="KSO_WM_UNIT_TYPE" val="f"/>
  <p:tag name="KSO_WM_UNIT_SUBTYPE" val="a"/>
  <p:tag name="KSO_WM_BEAUTIFY_FLAG" val="#wm#"/>
</p:tagLst>
</file>

<file path=ppt/tags/tag10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07.xml><?xml version="1.0" encoding="utf-8"?>
<p:tagLst xmlns:p="http://schemas.openxmlformats.org/presentationml/2006/main">
  <p:tag name="KSO_WM_UNIT_INDEX" val="1"/>
  <p:tag name="KSO_WM_UNIT_TYPE" val="f"/>
  <p:tag name="KSO_WM_UNIT_SUBTYPE" val="a"/>
  <p:tag name="KSO_WM_BEAUTIFY_FLAG" val="#wm#"/>
</p:tagLst>
</file>

<file path=ppt/tags/tag108.xml><?xml version="1.0" encoding="utf-8"?>
<p:tagLst xmlns:p="http://schemas.openxmlformats.org/presentationml/2006/main">
  <p:tag name="TABLE_ENDDRAG_ORIGIN_RECT" val="872*341"/>
  <p:tag name="TABLE_ENDDRAG_RECT" val="34*47*872*341"/>
</p:tagLst>
</file>

<file path=ppt/tags/tag10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INDEX" val="1"/>
  <p:tag name="KSO_WM_UNIT_TYPE" val="f"/>
  <p:tag name="KSO_WM_UNIT_SUBTYPE" val="a"/>
  <p:tag name="KSO_WM_BEAUTIFY_FLAG" val="#wm#"/>
</p:tagLst>
</file>

<file path=ppt/tags/tag11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12.xml><?xml version="1.0" encoding="utf-8"?>
<p:tagLst xmlns:p="http://schemas.openxmlformats.org/presentationml/2006/main">
  <p:tag name="KSO_WM_UNIT_INDEX" val="1"/>
  <p:tag name="KSO_WM_UNIT_TYPE" val="f"/>
  <p:tag name="KSO_WM_UNIT_SUBTYPE" val="a"/>
  <p:tag name="KSO_WM_BEAUTIFY_FLAG" val="#wm#"/>
</p:tagLst>
</file>

<file path=ppt/tags/tag113.xml><?xml version="1.0" encoding="utf-8"?>
<p:tagLst xmlns:p="http://schemas.openxmlformats.org/presentationml/2006/main">
  <p:tag name="TABLE_ENDDRAG_ORIGIN_RECT" val="825*365"/>
  <p:tag name="TABLE_ENDDRAG_RECT" val="76*144*825*365"/>
</p:tagLst>
</file>

<file path=ppt/tags/tag11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15.xml><?xml version="1.0" encoding="utf-8"?>
<p:tagLst xmlns:p="http://schemas.openxmlformats.org/presentationml/2006/main">
  <p:tag name="KSO_WM_UNIT_INDEX" val="1"/>
  <p:tag name="KSO_WM_UNIT_TYPE" val="f"/>
  <p:tag name="KSO_WM_UNIT_SUBTYPE" val="a"/>
  <p:tag name="KSO_WM_BEAUTIFY_FLAG" val="#wm#"/>
</p:tagLst>
</file>

<file path=ppt/tags/tag11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17.xml><?xml version="1.0" encoding="utf-8"?>
<p:tagLst xmlns:p="http://schemas.openxmlformats.org/presentationml/2006/main">
  <p:tag name="KSO_WM_UNIT_INDEX" val="1"/>
  <p:tag name="KSO_WM_UNIT_TYPE" val="f"/>
  <p:tag name="KSO_WM_UNIT_SUBTYPE" val="a"/>
  <p:tag name="KSO_WM_BEAUTIFY_FLAG" val="#wm#"/>
</p:tagLst>
</file>

<file path=ppt/tags/tag11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19.xml><?xml version="1.0" encoding="utf-8"?>
<p:tagLst xmlns:p="http://schemas.openxmlformats.org/presentationml/2006/main">
  <p:tag name="KSO_WM_UNIT_INDEX" val="1"/>
  <p:tag name="KSO_WM_UNIT_TYPE" val="f"/>
  <p:tag name="KSO_WM_UNIT_SUBTYPE" val="a"/>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20.xml><?xml version="1.0" encoding="utf-8"?>
<p:tagLst xmlns:p="http://schemas.openxmlformats.org/presentationml/2006/main">
  <p:tag name="TABLE_ENDDRAG_ORIGIN_RECT" val="920*480"/>
  <p:tag name="TABLE_ENDDRAG_RECT" val="21*54*920*480"/>
</p:tagLst>
</file>

<file path=ppt/tags/tag12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22.xml><?xml version="1.0" encoding="utf-8"?>
<p:tagLst xmlns:p="http://schemas.openxmlformats.org/presentationml/2006/main">
  <p:tag name="KSO_WM_UNIT_INDEX" val="1"/>
  <p:tag name="KSO_WM_UNIT_TYPE" val="f"/>
  <p:tag name="KSO_WM_UNIT_SUBTYPE" val="a"/>
  <p:tag name="KSO_WM_BEAUTIFY_FLAG" val="#wm#"/>
</p:tagLst>
</file>

<file path=ppt/tags/tag123.xml><?xml version="1.0" encoding="utf-8"?>
<p:tagLst xmlns:p="http://schemas.openxmlformats.org/presentationml/2006/main">
  <p:tag name="TABLE_ENDDRAG_ORIGIN_RECT" val="853*440"/>
  <p:tag name="TABLE_ENDDRAG_RECT" val="53*58*853*440"/>
</p:tagLst>
</file>

<file path=ppt/tags/tag12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25.xml><?xml version="1.0" encoding="utf-8"?>
<p:tagLst xmlns:p="http://schemas.openxmlformats.org/presentationml/2006/main">
  <p:tag name="KSO_WM_UNIT_INDEX" val="1"/>
  <p:tag name="KSO_WM_UNIT_TYPE" val="f"/>
  <p:tag name="KSO_WM_UNIT_SUBTYPE" val="a"/>
  <p:tag name="KSO_WM_BEAUTIFY_FLAG" val="#wm#"/>
</p:tagLst>
</file>

<file path=ppt/tags/tag12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27.xml><?xml version="1.0" encoding="utf-8"?>
<p:tagLst xmlns:p="http://schemas.openxmlformats.org/presentationml/2006/main">
  <p:tag name="KSO_WM_UNIT_INDEX" val="1"/>
  <p:tag name="KSO_WM_UNIT_TYPE" val="f"/>
  <p:tag name="KSO_WM_UNIT_SUBTYPE" val="a"/>
  <p:tag name="KSO_WM_BEAUTIFY_FLAG" val="#wm#"/>
</p:tagLst>
</file>

<file path=ppt/tags/tag128.xml><?xml version="1.0" encoding="utf-8"?>
<p:tagLst xmlns:p="http://schemas.openxmlformats.org/presentationml/2006/main">
  <p:tag name="TABLE_ENDDRAG_ORIGIN_RECT" val="904*423"/>
  <p:tag name="TABLE_ENDDRAG_RECT" val="33*61*904*424"/>
</p:tagLst>
</file>

<file path=ppt/tags/tag12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30.xml><?xml version="1.0" encoding="utf-8"?>
<p:tagLst xmlns:p="http://schemas.openxmlformats.org/presentationml/2006/main">
  <p:tag name="KSO_WM_UNIT_INDEX" val="1"/>
  <p:tag name="KSO_WM_UNIT_TYPE" val="f"/>
  <p:tag name="KSO_WM_UNIT_SUBTYPE" val="a"/>
  <p:tag name="KSO_WM_BEAUTIFY_FLAG" val="#wm#"/>
</p:tagLst>
</file>

<file path=ppt/tags/tag13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2.xml><?xml version="1.0" encoding="utf-8"?>
<p:tagLst xmlns:p="http://schemas.openxmlformats.org/presentationml/2006/main">
  <p:tag name="KSO_WM_UNIT_INDEX" val="1"/>
  <p:tag name="KSO_WM_UNIT_TYPE" val="f"/>
  <p:tag name="KSO_WM_UNIT_SUBTYPE" val="a"/>
  <p:tag name="KSO_WM_BEAUTIFY_FLAG" val="#wm#"/>
</p:tagLst>
</file>

<file path=ppt/tags/tag13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4.xml><?xml version="1.0" encoding="utf-8"?>
<p:tagLst xmlns:p="http://schemas.openxmlformats.org/presentationml/2006/main">
  <p:tag name="KSO_WM_UNIT_INDEX" val="1"/>
  <p:tag name="KSO_WM_UNIT_TYPE" val="f"/>
  <p:tag name="KSO_WM_UNIT_SUBTYPE" val="a"/>
  <p:tag name="KSO_WM_BEAUTIFY_FLAG" val="#wm#"/>
</p:tagLst>
</file>

<file path=ppt/tags/tag13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6.xml><?xml version="1.0" encoding="utf-8"?>
<p:tagLst xmlns:p="http://schemas.openxmlformats.org/presentationml/2006/main">
  <p:tag name="KSO_WM_UNIT_INDEX" val="1"/>
  <p:tag name="KSO_WM_UNIT_TYPE" val="f"/>
  <p:tag name="KSO_WM_UNIT_SUBTYPE" val="a"/>
  <p:tag name="KSO_WM_BEAUTIFY_FLAG" val="#wm#"/>
</p:tagLst>
</file>

<file path=ppt/tags/tag13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38.xml><?xml version="1.0" encoding="utf-8"?>
<p:tagLst xmlns:p="http://schemas.openxmlformats.org/presentationml/2006/main">
  <p:tag name="KSO_WM_UNIT_INDEX" val="1"/>
  <p:tag name="KSO_WM_UNIT_TYPE" val="f"/>
  <p:tag name="KSO_WM_UNIT_SUBTYPE" val="a"/>
  <p:tag name="KSO_WM_BEAUTIFY_FLAG" val="#wm#"/>
</p:tagLst>
</file>

<file path=ppt/tags/tag13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0.xml><?xml version="1.0" encoding="utf-8"?>
<p:tagLst xmlns:p="http://schemas.openxmlformats.org/presentationml/2006/main">
  <p:tag name="KSO_WM_UNIT_INDEX" val="1"/>
  <p:tag name="KSO_WM_UNIT_TYPE" val="f"/>
  <p:tag name="KSO_WM_UNIT_SUBTYPE" val="a"/>
  <p:tag name="KSO_WM_BEAUTIFY_FLAG" val="#wm#"/>
</p:tagLst>
</file>

<file path=ppt/tags/tag14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2.xml><?xml version="1.0" encoding="utf-8"?>
<p:tagLst xmlns:p="http://schemas.openxmlformats.org/presentationml/2006/main">
  <p:tag name="KSO_WM_UNIT_INDEX" val="1"/>
  <p:tag name="KSO_WM_UNIT_TYPE" val="f"/>
  <p:tag name="KSO_WM_UNIT_SUBTYPE" val="a"/>
  <p:tag name="KSO_WM_BEAUTIFY_FLAG" val="#wm#"/>
</p:tagLst>
</file>

<file path=ppt/tags/tag14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4.xml><?xml version="1.0" encoding="utf-8"?>
<p:tagLst xmlns:p="http://schemas.openxmlformats.org/presentationml/2006/main">
  <p:tag name="KSO_WM_UNIT_INDEX" val="1"/>
  <p:tag name="KSO_WM_UNIT_TYPE" val="f"/>
  <p:tag name="KSO_WM_UNIT_SUBTYPE" val="a"/>
  <p:tag name="KSO_WM_BEAUTIFY_FLAG" val="#wm#"/>
</p:tagLst>
</file>

<file path=ppt/tags/tag14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6.xml><?xml version="1.0" encoding="utf-8"?>
<p:tagLst xmlns:p="http://schemas.openxmlformats.org/presentationml/2006/main">
  <p:tag name="KSO_WM_UNIT_INDEX" val="1"/>
  <p:tag name="KSO_WM_UNIT_TYPE" val="f"/>
  <p:tag name="KSO_WM_UNIT_SUBTYPE" val="a"/>
  <p:tag name="KSO_WM_BEAUTIFY_FLAG" val="#wm#"/>
</p:tagLst>
</file>

<file path=ppt/tags/tag14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48.xml><?xml version="1.0" encoding="utf-8"?>
<p:tagLst xmlns:p="http://schemas.openxmlformats.org/presentationml/2006/main">
  <p:tag name="KSO_WM_UNIT_INDEX" val="1"/>
  <p:tag name="KSO_WM_UNIT_TYPE" val="f"/>
  <p:tag name="KSO_WM_UNIT_SUBTYPE" val="a"/>
  <p:tag name="KSO_WM_BEAUTIFY_FLAG" val="#wm#"/>
</p:tagLst>
</file>

<file path=ppt/tags/tag14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0.xml><?xml version="1.0" encoding="utf-8"?>
<p:tagLst xmlns:p="http://schemas.openxmlformats.org/presentationml/2006/main">
  <p:tag name="KSO_WM_UNIT_INDEX" val="1"/>
  <p:tag name="KSO_WM_UNIT_TYPE" val="f"/>
  <p:tag name="KSO_WM_UNIT_SUBTYPE" val="a"/>
  <p:tag name="KSO_WM_BEAUTIFY_FLAG" val="#wm#"/>
</p:tagLst>
</file>

<file path=ppt/tags/tag15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2.xml><?xml version="1.0" encoding="utf-8"?>
<p:tagLst xmlns:p="http://schemas.openxmlformats.org/presentationml/2006/main">
  <p:tag name="KSO_WM_UNIT_INDEX" val="1"/>
  <p:tag name="KSO_WM_UNIT_TYPE" val="f"/>
  <p:tag name="KSO_WM_UNIT_SUBTYPE" val="a"/>
  <p:tag name="KSO_WM_BEAUTIFY_FLAG" val="#wm#"/>
</p:tagLst>
</file>

<file path=ppt/tags/tag15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4.xml><?xml version="1.0" encoding="utf-8"?>
<p:tagLst xmlns:p="http://schemas.openxmlformats.org/presentationml/2006/main">
  <p:tag name="KSO_WM_UNIT_INDEX" val="1"/>
  <p:tag name="KSO_WM_UNIT_TYPE" val="f"/>
  <p:tag name="KSO_WM_UNIT_SUBTYPE" val="a"/>
  <p:tag name="KSO_WM_BEAUTIFY_FLAG" val="#wm#"/>
</p:tagLst>
</file>

<file path=ppt/tags/tag15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6.xml><?xml version="1.0" encoding="utf-8"?>
<p:tagLst xmlns:p="http://schemas.openxmlformats.org/presentationml/2006/main">
  <p:tag name="KSO_WM_UNIT_INDEX" val="1"/>
  <p:tag name="KSO_WM_UNIT_TYPE" val="f"/>
  <p:tag name="KSO_WM_UNIT_SUBTYPE" val="a"/>
  <p:tag name="KSO_WM_BEAUTIFY_FLAG" val="#wm#"/>
</p:tagLst>
</file>

<file path=ppt/tags/tag15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58.xml><?xml version="1.0" encoding="utf-8"?>
<p:tagLst xmlns:p="http://schemas.openxmlformats.org/presentationml/2006/main">
  <p:tag name="KSO_WM_UNIT_INDEX" val="1"/>
  <p:tag name="KSO_WM_UNIT_TYPE" val="f"/>
  <p:tag name="KSO_WM_UNIT_SUBTYPE" val="a"/>
  <p:tag name="KSO_WM_BEAUTIFY_FLAG" val="#wm#"/>
</p:tagLst>
</file>

<file path=ppt/tags/tag15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0.xml><?xml version="1.0" encoding="utf-8"?>
<p:tagLst xmlns:p="http://schemas.openxmlformats.org/presentationml/2006/main">
  <p:tag name="KSO_WM_UNIT_INDEX" val="2"/>
  <p:tag name="KSO_WM_UNIT_TYPE" val="f"/>
  <p:tag name="KSO_WM_UNIT_SUBTYPE" val="a"/>
  <p:tag name="KSO_WM_BEAUTIFY_FLAG" val="#wm#"/>
</p:tagLst>
</file>

<file path=ppt/tags/tag161.xml><?xml version="1.0" encoding="utf-8"?>
<p:tagLst xmlns:p="http://schemas.openxmlformats.org/presentationml/2006/main">
  <p:tag name="KSO_WM_UNIT_INDEX" val="3"/>
  <p:tag name="KSO_WM_UNIT_TYPE" val="f"/>
  <p:tag name="KSO_WM_UNIT_SUBTYPE" val="a"/>
  <p:tag name="KSO_WM_BEAUTIFY_FLAG" val="#wm#"/>
</p:tagLst>
</file>

<file path=ppt/tags/tag162.xml><?xml version="1.0" encoding="utf-8"?>
<p:tagLst xmlns:p="http://schemas.openxmlformats.org/presentationml/2006/main">
  <p:tag name="KSO_WM_UNIT_INDEX" val="4"/>
  <p:tag name="KSO_WM_UNIT_TYPE" val="f"/>
  <p:tag name="KSO_WM_UNIT_SUBTYPE" val="a"/>
  <p:tag name="KSO_WM_BEAUTIFY_FLAG" val="#wm#"/>
</p:tagLst>
</file>

<file path=ppt/tags/tag163.xml><?xml version="1.0" encoding="utf-8"?>
<p:tagLst xmlns:p="http://schemas.openxmlformats.org/presentationml/2006/main">
  <p:tag name="KSO_WM_UNIT_INDEX" val="6"/>
  <p:tag name="KSO_WM_UNIT_TYPE" val="f"/>
  <p:tag name="KSO_WM_UNIT_SUBTYPE" val="a"/>
  <p:tag name="KSO_WM_BEAUTIFY_FLAG" val="#wm#"/>
</p:tagLst>
</file>

<file path=ppt/tags/tag164.xml><?xml version="1.0" encoding="utf-8"?>
<p:tagLst xmlns:p="http://schemas.openxmlformats.org/presentationml/2006/main">
  <p:tag name="KSO_WM_UNIT_INDEX" val="5"/>
  <p:tag name="KSO_WM_UNIT_TYPE" val="f"/>
  <p:tag name="KSO_WM_UNIT_SUBTYPE" val="a"/>
  <p:tag name="KSO_WM_BEAUTIFY_FLAG" val="#wm#"/>
</p:tagLst>
</file>

<file path=ppt/tags/tag165.xml><?xml version="1.0" encoding="utf-8"?>
<p:tagLst xmlns:p="http://schemas.openxmlformats.org/presentationml/2006/main">
  <p:tag name="KSO_WM_UNIT_INDEX" val="26"/>
  <p:tag name="KSO_WM_UNIT_TYPE" val="f"/>
  <p:tag name="KSO_WM_UNIT_SUBTYPE" val="a"/>
  <p:tag name="KSO_WM_BEAUTIFY_FLAG" val="#wm#"/>
</p:tagLst>
</file>

<file path=ppt/tags/tag166.xml><?xml version="1.0" encoding="utf-8"?>
<p:tagLst xmlns:p="http://schemas.openxmlformats.org/presentationml/2006/main">
  <p:tag name="KSO_WM_UNIT_INDEX" val="17"/>
  <p:tag name="KSO_WM_UNIT_TYPE" val="f"/>
  <p:tag name="KSO_WM_UNIT_SUBTYPE" val="a"/>
  <p:tag name="KSO_WM_BEAUTIFY_FLAG" val="#wm#"/>
</p:tagLst>
</file>

<file path=ppt/tags/tag167.xml><?xml version="1.0" encoding="utf-8"?>
<p:tagLst xmlns:p="http://schemas.openxmlformats.org/presentationml/2006/main">
  <p:tag name="KSO_WM_UNIT_INDEX" val="12"/>
  <p:tag name="KSO_WM_UNIT_TYPE" val="i"/>
  <p:tag name="KSO_WM_BEAUTIFY_FLAG" val="#wm#"/>
</p:tagLst>
</file>

<file path=ppt/tags/tag168.xml><?xml version="1.0" encoding="utf-8"?>
<p:tagLst xmlns:p="http://schemas.openxmlformats.org/presentationml/2006/main">
  <p:tag name="KSO_WM_UNIT_INDEX" val="19"/>
  <p:tag name="KSO_WM_UNIT_TYPE" val="f"/>
  <p:tag name="KSO_WM_UNIT_SUBTYPE" val="a"/>
  <p:tag name="KSO_WM_BEAUTIFY_FLAG" val="#wm#"/>
</p:tagLst>
</file>

<file path=ppt/tags/tag169.xml><?xml version="1.0" encoding="utf-8"?>
<p:tagLst xmlns:p="http://schemas.openxmlformats.org/presentationml/2006/main">
  <p:tag name="KSO_WM_UNIT_INDEX" val="22"/>
  <p:tag name="KSO_WM_UNIT_TYPE" val="f"/>
  <p:tag name="KSO_WM_UNIT_SUBTYPE" val="a"/>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70.xml><?xml version="1.0" encoding="utf-8"?>
<p:tagLst xmlns:p="http://schemas.openxmlformats.org/presentationml/2006/main">
  <p:tag name="KSO_WM_UNIT_INDEX" val="24"/>
  <p:tag name="KSO_WM_UNIT_TYPE" val="f"/>
  <p:tag name="KSO_WM_UNIT_SUBTYPE" val="a"/>
  <p:tag name="KSO_WM_BEAUTIFY_FLAG" val="#wm#"/>
</p:tagLst>
</file>

<file path=ppt/tags/tag171.xml><?xml version="1.0" encoding="utf-8"?>
<p:tagLst xmlns:p="http://schemas.openxmlformats.org/presentationml/2006/main">
  <p:tag name="KSO_WM_UNIT_INDEX" val="30"/>
  <p:tag name="KSO_WM_UNIT_TYPE" val="f"/>
  <p:tag name="KSO_WM_UNIT_SUBTYPE" val="a"/>
  <p:tag name="KSO_WM_BEAUTIFY_FLAG" val="#wm#"/>
</p:tagLst>
</file>

<file path=ppt/tags/tag172.xml><?xml version="1.0" encoding="utf-8"?>
<p:tagLst xmlns:p="http://schemas.openxmlformats.org/presentationml/2006/main">
  <p:tag name="KSO_WM_UNIT_INDEX" val="18"/>
  <p:tag name="KSO_WM_UNIT_TYPE" val="i"/>
  <p:tag name="KSO_WM_BEAUTIFY_FLAG" val="#wm#"/>
</p:tagLst>
</file>

<file path=ppt/tags/tag173.xml><?xml version="1.0" encoding="utf-8"?>
<p:tagLst xmlns:p="http://schemas.openxmlformats.org/presentationml/2006/main">
  <p:tag name="KSO_WM_UNIT_INDEX" val="21"/>
  <p:tag name="KSO_WM_UNIT_TYPE" val="i"/>
  <p:tag name="KSO_WM_BEAUTIFY_FLAG" val="#wm#"/>
</p:tagLst>
</file>

<file path=ppt/tags/tag174.xml><?xml version="1.0" encoding="utf-8"?>
<p:tagLst xmlns:p="http://schemas.openxmlformats.org/presentationml/2006/main">
  <p:tag name="KSO_WM_UNIT_INDEX" val="23"/>
  <p:tag name="KSO_WM_UNIT_TYPE" val="i"/>
  <p:tag name="KSO_WM_BEAUTIFY_FLAG" val="#wm#"/>
</p:tagLst>
</file>

<file path=ppt/tags/tag175.xml><?xml version="1.0" encoding="utf-8"?>
<p:tagLst xmlns:p="http://schemas.openxmlformats.org/presentationml/2006/main">
  <p:tag name="KSO_WM_UNIT_INDEX" val="29"/>
  <p:tag name="KSO_WM_UNIT_TYPE" val="i"/>
  <p:tag name="KSO_WM_BEAUTIFY_FLAG" val="#wm#"/>
</p:tagLst>
</file>

<file path=ppt/tags/tag176.xml><?xml version="1.0" encoding="utf-8"?>
<p:tagLst xmlns:p="http://schemas.openxmlformats.org/presentationml/2006/main">
  <p:tag name="KSO_WM_UNIT_INDEX" val="25"/>
  <p:tag name="KSO_WM_UNIT_TYPE" val="f"/>
  <p:tag name="KSO_WM_UNIT_SUBTYPE" val="a"/>
  <p:tag name="KSO_WM_BEAUTIFY_FLAG" val="#wm#"/>
</p:tagLst>
</file>

<file path=ppt/tags/tag177.xml><?xml version="1.0" encoding="utf-8"?>
<p:tagLst xmlns:p="http://schemas.openxmlformats.org/presentationml/2006/main">
  <p:tag name="KSO_WM_UNIT_INDEX" val="27"/>
  <p:tag name="KSO_WM_UNIT_TYPE" val="i"/>
  <p:tag name="KSO_WM_BEAUTIFY_FLAG" val="#wm#"/>
</p:tagLst>
</file>

<file path=ppt/tags/tag178.xml><?xml version="1.0" encoding="utf-8"?>
<p:tagLst xmlns:p="http://schemas.openxmlformats.org/presentationml/2006/main">
  <p:tag name="KSO_WM_UNIT_INDEX" val="28"/>
  <p:tag name="KSO_WM_UNIT_TYPE" val="i"/>
  <p:tag name="KSO_WM_BEAUTIFY_FLAG" val="#wm#"/>
</p:tagLst>
</file>

<file path=ppt/tags/tag179.xml><?xml version="1.0" encoding="utf-8"?>
<p:tagLst xmlns:p="http://schemas.openxmlformats.org/presentationml/2006/main">
  <p:tag name="KSO_WM_UNIT_INDEX" val="13"/>
  <p:tag name="KSO_WM_UNIT_TYPE" val="i"/>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80.xml><?xml version="1.0" encoding="utf-8"?>
<p:tagLst xmlns:p="http://schemas.openxmlformats.org/presentationml/2006/main">
  <p:tag name="KSO_WM_UNIT_INDEX" val="16"/>
  <p:tag name="KSO_WM_UNIT_TYPE" val="f"/>
  <p:tag name="KSO_WM_UNIT_SUBTYPE" val="a"/>
  <p:tag name="KSO_WM_BEAUTIFY_FLAG" val="#wm#"/>
</p:tagLst>
</file>

<file path=ppt/tags/tag181.xml><?xml version="1.0" encoding="utf-8"?>
<p:tagLst xmlns:p="http://schemas.openxmlformats.org/presentationml/2006/main">
  <p:tag name="KSO_WM_UNIT_INDEX" val="20"/>
  <p:tag name="KSO_WM_UNIT_TYPE" val="i"/>
  <p:tag name="KSO_WM_BEAUTIFY_FLAG" val="#wm#"/>
</p:tagLst>
</file>

<file path=ppt/tags/tag182.xml><?xml version="1.0" encoding="utf-8"?>
<p:tagLst xmlns:p="http://schemas.openxmlformats.org/presentationml/2006/main">
  <p:tag name="KSO_WM_UNIT_INDEX" val="33"/>
  <p:tag name="KSO_WM_UNIT_TYPE" val="f"/>
  <p:tag name="KSO_WM_UNIT_SUBTYPE" val="a"/>
  <p:tag name="KSO_WM_BEAUTIFY_FLAG" val="#wm#"/>
</p:tagLst>
</file>

<file path=ppt/tags/tag183.xml><?xml version="1.0" encoding="utf-8"?>
<p:tagLst xmlns:p="http://schemas.openxmlformats.org/presentationml/2006/main">
  <p:tag name="KSO_WM_UNIT_INDEX" val="11"/>
  <p:tag name="KSO_WM_UNIT_TYPE" val="i"/>
  <p:tag name="KSO_WM_BEAUTIFY_FLAG" val="#wm#"/>
</p:tagLst>
</file>

<file path=ppt/tags/tag184.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18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86.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187.xml><?xml version="1.0" encoding="utf-8"?>
<p:tagLst xmlns:p="http://schemas.openxmlformats.org/presentationml/2006/main">
  <p:tag name="KSO_WM_UNIT_INDEX" val="13"/>
  <p:tag name="KSO_WM_UNIT_TYPE" val="i"/>
  <p:tag name="KSO_WM_BEAUTIFY_FLAG" val="#wm#"/>
</p:tagLst>
</file>

<file path=ppt/tags/tag188.xml><?xml version="1.0" encoding="utf-8"?>
<p:tagLst xmlns:p="http://schemas.openxmlformats.org/presentationml/2006/main">
  <p:tag name="KSO_WM_UNIT_INDEX" val="2"/>
  <p:tag name="KSO_WM_UNIT_TYPE" val="f"/>
  <p:tag name="KSO_WM_UNIT_SUBTYPE" val="a"/>
  <p:tag name="KSO_WM_BEAUTIFY_FLAG" val="#wm#"/>
</p:tagLst>
</file>

<file path=ppt/tags/tag189.xml><?xml version="1.0" encoding="utf-8"?>
<p:tagLst xmlns:p="http://schemas.openxmlformats.org/presentationml/2006/main">
  <p:tag name="KSO_WM_UNIT_INDEX" val="2"/>
  <p:tag name="KSO_WM_UNIT_TYPE" val="f"/>
  <p:tag name="KSO_WM_UNIT_SUBTYPE" val="a"/>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90.xml><?xml version="1.0" encoding="utf-8"?>
<p:tagLst xmlns:p="http://schemas.openxmlformats.org/presentationml/2006/main">
  <p:tag name="KSO_WM_UNIT_INDEX" val="2"/>
  <p:tag name="KSO_WM_UNIT_TYPE" val="f"/>
  <p:tag name="KSO_WM_UNIT_SUBTYPE" val="a"/>
  <p:tag name="KSO_WM_BEAUTIFY_FLAG" val="#wm#"/>
</p:tagLst>
</file>

<file path=ppt/tags/tag191.xml><?xml version="1.0" encoding="utf-8"?>
<p:tagLst xmlns:p="http://schemas.openxmlformats.org/presentationml/2006/main">
  <p:tag name="KSO_WM_UNIT_INDEX" val="2"/>
  <p:tag name="KSO_WM_UNIT_TYPE" val="f"/>
  <p:tag name="KSO_WM_UNIT_SUBTYPE" val="a"/>
  <p:tag name="KSO_WM_BEAUTIFY_FLAG" val="#wm#"/>
</p:tagLst>
</file>

<file path=ppt/tags/tag192.xml><?xml version="1.0" encoding="utf-8"?>
<p:tagLst xmlns:p="http://schemas.openxmlformats.org/presentationml/2006/main">
  <p:tag name="KSO_WM_UNIT_INDEX" val="2"/>
  <p:tag name="KSO_WM_UNIT_TYPE" val="f"/>
  <p:tag name="KSO_WM_UNIT_SUBTYPE" val="a"/>
  <p:tag name="KSO_WM_BEAUTIFY_FLAG" val="#wm#"/>
</p:tagLst>
</file>

<file path=ppt/tags/tag193.xml><?xml version="1.0" encoding="utf-8"?>
<p:tagLst xmlns:p="http://schemas.openxmlformats.org/presentationml/2006/main">
  <p:tag name="KSO_WM_UNIT_INDEX" val="2"/>
  <p:tag name="KSO_WM_UNIT_TYPE" val="f"/>
  <p:tag name="KSO_WM_UNIT_SUBTYPE" val="a"/>
  <p:tag name="KSO_WM_BEAUTIFY_FLAG" val="#wm#"/>
</p:tagLst>
</file>

<file path=ppt/tags/tag194.xml><?xml version="1.0" encoding="utf-8"?>
<p:tagLst xmlns:p="http://schemas.openxmlformats.org/presentationml/2006/main">
  <p:tag name="KSO_WM_UNIT_INDEX" val="2"/>
  <p:tag name="KSO_WM_UNIT_TYPE" val="f"/>
  <p:tag name="KSO_WM_UNIT_SUBTYPE" val="a"/>
  <p:tag name="KSO_WM_BEAUTIFY_FLAG" val="#wm#"/>
</p:tagLst>
</file>

<file path=ppt/tags/tag195.xml><?xml version="1.0" encoding="utf-8"?>
<p:tagLst xmlns:p="http://schemas.openxmlformats.org/presentationml/2006/main">
  <p:tag name="KSO_WM_UNIT_INDEX" val="2"/>
  <p:tag name="KSO_WM_UNIT_TYPE" val="f"/>
  <p:tag name="KSO_WM_UNIT_SUBTYPE" val="a"/>
  <p:tag name="KSO_WM_BEAUTIFY_FLAG" val="#wm#"/>
</p:tagLst>
</file>

<file path=ppt/tags/tag19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97.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198.xml><?xml version="1.0" encoding="utf-8"?>
<p:tagLst xmlns:p="http://schemas.openxmlformats.org/presentationml/2006/main">
  <p:tag name="KSO_WM_UNIT_INDEX" val="2"/>
  <p:tag name="KSO_WM_UNIT_TYPE" val="f"/>
  <p:tag name="KSO_WM_UNIT_SUBTYPE" val="a"/>
  <p:tag name="KSO_WM_BEAUTIFY_FLAG" val="#wm#"/>
</p:tagLst>
</file>

<file path=ppt/tags/tag199.xml><?xml version="1.0" encoding="utf-8"?>
<p:tagLst xmlns:p="http://schemas.openxmlformats.org/presentationml/2006/main">
  <p:tag name="KSO_WM_UNIT_INDEX" val="2"/>
  <p:tag name="KSO_WM_UNIT_TYPE" val="f"/>
  <p:tag name="KSO_WM_UNIT_SUBTYPE" val="a"/>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00.xml><?xml version="1.0" encoding="utf-8"?>
<p:tagLst xmlns:p="http://schemas.openxmlformats.org/presentationml/2006/main">
  <p:tag name="KSO_WM_UNIT_INDEX" val="2"/>
  <p:tag name="KSO_WM_UNIT_TYPE" val="f"/>
  <p:tag name="KSO_WM_UNIT_SUBTYPE" val="a"/>
  <p:tag name="KSO_WM_BEAUTIFY_FLAG" val="#wm#"/>
</p:tagLst>
</file>

<file path=ppt/tags/tag201.xml><?xml version="1.0" encoding="utf-8"?>
<p:tagLst xmlns:p="http://schemas.openxmlformats.org/presentationml/2006/main">
  <p:tag name="KSO_WM_UNIT_INDEX" val="2"/>
  <p:tag name="KSO_WM_UNIT_TYPE" val="f"/>
  <p:tag name="KSO_WM_UNIT_SUBTYPE" val="a"/>
  <p:tag name="KSO_WM_BEAUTIFY_FLAG" val="#wm#"/>
</p:tagLst>
</file>

<file path=ppt/tags/tag202.xml><?xml version="1.0" encoding="utf-8"?>
<p:tagLst xmlns:p="http://schemas.openxmlformats.org/presentationml/2006/main">
  <p:tag name="KSO_WM_UNIT_INDEX" val="13"/>
  <p:tag name="KSO_WM_UNIT_TYPE" val="i"/>
  <p:tag name="KSO_WM_BEAUTIFY_FLAG" val="#wm#"/>
</p:tagLst>
</file>

<file path=ppt/tags/tag203.xml><?xml version="1.0" encoding="utf-8"?>
<p:tagLst xmlns:p="http://schemas.openxmlformats.org/presentationml/2006/main">
  <p:tag name="KSO_WM_UNIT_INDEX" val="2"/>
  <p:tag name="KSO_WM_UNIT_TYPE" val="f"/>
  <p:tag name="KSO_WM_UNIT_SUBTYPE" val="a"/>
  <p:tag name="KSO_WM_BEAUTIFY_FLAG" val="#wm#"/>
</p:tagLst>
</file>

<file path=ppt/tags/tag204.xml><?xml version="1.0" encoding="utf-8"?>
<p:tagLst xmlns:p="http://schemas.openxmlformats.org/presentationml/2006/main">
  <p:tag name="KSO_WM_UNIT_INDEX" val="2"/>
  <p:tag name="KSO_WM_UNIT_TYPE" val="f"/>
  <p:tag name="KSO_WM_UNIT_SUBTYPE" val="a"/>
  <p:tag name="KSO_WM_BEAUTIFY_FLAG" val="#wm#"/>
</p:tagLst>
</file>

<file path=ppt/tags/tag205.xml><?xml version="1.0" encoding="utf-8"?>
<p:tagLst xmlns:p="http://schemas.openxmlformats.org/presentationml/2006/main">
  <p:tag name="KSO_WM_UNIT_INDEX" val="2"/>
  <p:tag name="KSO_WM_UNIT_TYPE" val="f"/>
  <p:tag name="KSO_WM_UNIT_SUBTYPE" val="a"/>
  <p:tag name="KSO_WM_BEAUTIFY_FLAG" val="#wm#"/>
</p:tagLst>
</file>

<file path=ppt/tags/tag20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07.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0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09.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1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11.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1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13.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1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15.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1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17.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18.xml><?xml version="1.0" encoding="utf-8"?>
<p:tagLst xmlns:p="http://schemas.openxmlformats.org/presentationml/2006/main">
  <p:tag name="TABLE_ENDDRAG_ORIGIN_RECT" val="820*186"/>
  <p:tag name="TABLE_ENDDRAG_RECT" val="22*301*820*186"/>
</p:tagLst>
</file>

<file path=ppt/tags/tag21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20.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21.xml><?xml version="1.0" encoding="utf-8"?>
<p:tagLst xmlns:p="http://schemas.openxmlformats.org/presentationml/2006/main">
  <p:tag name="TABLE_ENDDRAG_ORIGIN_RECT" val="859*128"/>
  <p:tag name="TABLE_ENDDRAG_RECT" val="36*169*859*128"/>
</p:tagLst>
</file>

<file path=ppt/tags/tag22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23.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2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25.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26.xml><?xml version="1.0" encoding="utf-8"?>
<p:tagLst xmlns:p="http://schemas.openxmlformats.org/presentationml/2006/main">
  <p:tag name="TABLE_ENDDRAG_ORIGIN_RECT" val="764*148"/>
  <p:tag name="TABLE_ENDDRAG_RECT" val="68*156*764*148"/>
</p:tagLst>
</file>

<file path=ppt/tags/tag22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28.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29.xml><?xml version="1.0" encoding="utf-8"?>
<p:tagLst xmlns:p="http://schemas.openxmlformats.org/presentationml/2006/main">
  <p:tag name="TABLE_ENDDRAG_ORIGIN_RECT" val="764*148"/>
  <p:tag name="TABLE_ENDDRAG_RECT" val="68*156*764*148"/>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3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31.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32.xml><?xml version="1.0" encoding="utf-8"?>
<p:tagLst xmlns:p="http://schemas.openxmlformats.org/presentationml/2006/main">
  <p:tag name="TABLE_ENDDRAG_ORIGIN_RECT" val="764*148"/>
  <p:tag name="TABLE_ENDDRAG_RECT" val="68*156*764*148"/>
</p:tagLst>
</file>

<file path=ppt/tags/tag23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34.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3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36.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3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38.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3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0.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4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42.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4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44.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4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46.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4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48.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4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50.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5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52.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5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54.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5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56.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5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58.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5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60.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61.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62.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63.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64.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65.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66.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67.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68.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69.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70.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71.xml><?xml version="1.0" encoding="utf-8"?>
<p:tagLst xmlns:p="http://schemas.openxmlformats.org/presentationml/2006/main">
  <p:tag name="TABLE_ENDDRAG_ORIGIN_RECT" val="763*135"/>
  <p:tag name="TABLE_ENDDRAG_RECT" val="55*352*763*135"/>
</p:tagLst>
</file>

<file path=ppt/tags/tag27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73.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7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75.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7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77.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7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79.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8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81.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8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83.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8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85.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8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87.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8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89.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9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91.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9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93.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9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95.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9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97.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29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299.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0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01.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30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03.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30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05.xml><?xml version="1.0" encoding="utf-8"?>
<p:tagLst xmlns:p="http://schemas.openxmlformats.org/presentationml/2006/main">
  <p:tag name="KSO_WM_UNIT_INDEX" val="1"/>
  <p:tag name="KSO_WM_UNIT_TYPE" val="a"/>
  <p:tag name="KSO_WM_BEAUTIFY_FLAG" val="#wm#"/>
  <p:tag name="KSO_WM_UNIT_TEXT" val="软件项目开发流程"/>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CONTENT_GROUP_TYPE" val="titlestyle"/>
  <p:tag name="KSO_WM_UNIT_PRESET_TEXT" val="单击此处编辑母版标题样式"/>
</p:tagLst>
</file>

<file path=ppt/tags/tag30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07.xml><?xml version="1.0" encoding="utf-8"?>
<p:tagLst xmlns:p="http://schemas.openxmlformats.org/presentationml/2006/main">
  <p:tag name="KSO_WM_UNIT_INDEX" val="1"/>
  <p:tag name="KSO_WM_UNIT_TYPE" val="f"/>
  <p:tag name="KSO_WM_UNIT_SUBTYPE" val="a"/>
  <p:tag name="KSO_WM_BEAUTIFY_FLAG" val="#wm#"/>
</p:tagLst>
</file>

<file path=ppt/tags/tag30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09.xml><?xml version="1.0" encoding="utf-8"?>
<p:tagLst xmlns:p="http://schemas.openxmlformats.org/presentationml/2006/main">
  <p:tag name="KSO_WM_UNIT_INDEX" val="1"/>
  <p:tag name="KSO_WM_UNIT_TYPE" val="f"/>
  <p:tag name="KSO_WM_UNIT_SUBTYPE" val="a"/>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1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11.xml><?xml version="1.0" encoding="utf-8"?>
<p:tagLst xmlns:p="http://schemas.openxmlformats.org/presentationml/2006/main">
  <p:tag name="KSO_WM_UNIT_INDEX" val="1"/>
  <p:tag name="KSO_WM_UNIT_TYPE" val="f"/>
  <p:tag name="KSO_WM_UNIT_SUBTYPE" val="a"/>
  <p:tag name="KSO_WM_BEAUTIFY_FLAG" val="#wm#"/>
</p:tagLst>
</file>

<file path=ppt/tags/tag31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13.xml><?xml version="1.0" encoding="utf-8"?>
<p:tagLst xmlns:p="http://schemas.openxmlformats.org/presentationml/2006/main">
  <p:tag name="KSO_WM_UNIT_INDEX" val="1"/>
  <p:tag name="KSO_WM_UNIT_TYPE" val="f"/>
  <p:tag name="KSO_WM_UNIT_SUBTYPE" val="a"/>
  <p:tag name="KSO_WM_BEAUTIFY_FLAG" val="#wm#"/>
</p:tagLst>
</file>

<file path=ppt/tags/tag314.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15.xml><?xml version="1.0" encoding="utf-8"?>
<p:tagLst xmlns:p="http://schemas.openxmlformats.org/presentationml/2006/main">
  <p:tag name="KSO_WM_UNIT_INDEX" val="1"/>
  <p:tag name="KSO_WM_UNIT_TYPE" val="f"/>
  <p:tag name="KSO_WM_UNIT_SUBTYPE" val="a"/>
  <p:tag name="KSO_WM_BEAUTIFY_FLAG" val="#wm#"/>
</p:tagLst>
</file>

<file path=ppt/tags/tag316.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317.xml><?xml version="1.0" encoding="utf-8"?>
<p:tagLst xmlns:p="http://schemas.openxmlformats.org/presentationml/2006/main">
  <p:tag name="resource_record_key" val="{&quot;65&quot;:[20233299],&quot;70&quot;:[3333435,3333433]}"/>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9"/>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299"/>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9"/>
  <p:tag name="KSO_WM_TEMPLATE_THUMBS_INDEX" val="1、9"/>
</p:tagLst>
</file>

<file path=ppt/tags/tag68.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69.xml><?xml version="1.0" encoding="utf-8"?>
<p:tagLst xmlns:p="http://schemas.openxmlformats.org/presentationml/2006/main">
  <p:tag name="KSO_WM_UNIT_INDEX" val="1"/>
  <p:tag name="KSO_WM_UNIT_TYPE" val="a"/>
  <p:tag name="KSO_WM_BEAUTIFY_FLAG" val="#wm#"/>
  <p:tag name="KSO_WM_UNIT_TEXT" val="五大应用场景+6个智能体+4个专用模型"/>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TEMPLATE_CATEGORY" val="diagram"/>
  <p:tag name="KSO_WM_TEMPLATE_INDEX" val="20235151"/>
  <p:tag name="KSO_WM_UNIT_LAYERLEVEL" val="1"/>
  <p:tag name="KSO_WM_TAG_VERSION" val="3.0"/>
  <p:tag name="KSO_WM_UNIT_TEXT_TYPE" val="1"/>
  <p:tag name="KSO_WM_UNIT_PRESET_TEXT" val="单击此处编辑母版标题样式"/>
  <p:tag name="KSO_WM_UNIT_TEXT_FILL_FORE_SCHEMECOLOR_INDEX" val="13"/>
  <p:tag name="KSO_WM_UNIT_TEXT_FILL_TYPE" val="1"/>
  <p:tag name="KSO_WM_UNIT_USESOURCEFORMAT_APPLY" val="1"/>
  <p:tag name="KSO_WM_UNIT_VALUE" val="20"/>
  <p:tag name="KSO_WM_UNIT_ID" val="_2*a*1"/>
  <p:tag name="KSO_WM_UNIT_CONTENT_GROUP_TYPE" val="titlestyle"/>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0.xml><?xml version="1.0" encoding="utf-8"?>
<p:tagLst xmlns:p="http://schemas.openxmlformats.org/presentationml/2006/main">
  <p:tag name="KSO_WM_DIAGRAM_VIRTUALLY_FRAME" val="{&quot;height&quot;:372.1499938964844,&quot;left&quot;:33.32499389648437,&quot;top&quot;:150.57500305175782,&quot;width&quot;:850.4500122070312}"/>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5151_4*l_h_f*1_1_1"/>
  <p:tag name="KSO_WM_TEMPLATE_CATEGORY" val="diagram"/>
  <p:tag name="KSO_WM_TEMPLATE_INDEX" val="20235151"/>
  <p:tag name="KSO_WM_UNIT_LAYERLEVEL" val="1_1_1"/>
  <p:tag name="KSO_WM_TAG_VERSION" val="3.0"/>
  <p:tag name="KSO_WM_BEAUTIFY_FLAG" val="#wm#"/>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8"/>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7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5151_4*l_h_i*1_1_1"/>
  <p:tag name="KSO_WM_TEMPLATE_CATEGORY" val="diagram"/>
  <p:tag name="KSO_WM_TEMPLATE_INDEX" val="20235151"/>
  <p:tag name="KSO_WM_UNIT_LAYERLEVEL" val="1_1_1"/>
  <p:tag name="KSO_WM_TAG_VERSION" val="3.0"/>
  <p:tag name="KSO_WM_BEAUTIFY_FLAG" val="#wm#"/>
  <p:tag name="KSO_WM_DIAGRAM_MAX_ITEMCNT" val="12"/>
  <p:tag name="KSO_WM_DIAGRAM_MIN_ITEMCNT" val="2"/>
  <p:tag name="KSO_WM_DIAGRAM_VIRTUALLY_FRAME" val="{&quot;height&quot;:372.1499938964844,&quot;left&quot;:33.32499389648437,&quot;top&quot;:150.57500305175782,&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72.xml><?xml version="1.0" encoding="utf-8"?>
<p:tagLst xmlns:p="http://schemas.openxmlformats.org/presentationml/2006/main">
  <p:tag name="KSO_WM_DIAGRAM_VIRTUALLY_FRAME" val="{&quot;height&quot;:372.1499938964844,&quot;left&quot;:33.32499389648437,&quot;top&quot;:150.57500305175782,&quot;width&quot;:850.4500122070312}"/>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5151_4*l_h_f*1_2_1"/>
  <p:tag name="KSO_WM_TEMPLATE_CATEGORY" val="diagram"/>
  <p:tag name="KSO_WM_TEMPLATE_INDEX" val="20235151"/>
  <p:tag name="KSO_WM_UNIT_LAYERLEVEL" val="1_1_1"/>
  <p:tag name="KSO_WM_TAG_VERSION" val="3.0"/>
  <p:tag name="KSO_WM_BEAUTIFY_FLAG" val="#wm#"/>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8"/>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7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5151_4*l_h_i*1_2_1"/>
  <p:tag name="KSO_WM_TEMPLATE_CATEGORY" val="diagram"/>
  <p:tag name="KSO_WM_TEMPLATE_INDEX" val="20235151"/>
  <p:tag name="KSO_WM_UNIT_LAYERLEVEL" val="1_1_1"/>
  <p:tag name="KSO_WM_TAG_VERSION" val="3.0"/>
  <p:tag name="KSO_WM_BEAUTIFY_FLAG" val="#wm#"/>
  <p:tag name="KSO_WM_DIAGRAM_MAX_ITEMCNT" val="12"/>
  <p:tag name="KSO_WM_DIAGRAM_MIN_ITEMCNT" val="2"/>
  <p:tag name="KSO_WM_DIAGRAM_VIRTUALLY_FRAME" val="{&quot;height&quot;:372.1499938964844,&quot;left&quot;:33.32499389648437,&quot;top&quot;:150.57500305175782,&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74.xml><?xml version="1.0" encoding="utf-8"?>
<p:tagLst xmlns:p="http://schemas.openxmlformats.org/presentationml/2006/main">
  <p:tag name="KSO_WM_DIAGRAM_VIRTUALLY_FRAME" val="{&quot;height&quot;:372.1499938964844,&quot;left&quot;:33.32499389648437,&quot;top&quot;:150.57500305175782,&quot;width&quot;:850.4500122070312}"/>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5151_4*l_h_f*1_3_1"/>
  <p:tag name="KSO_WM_TEMPLATE_CATEGORY" val="diagram"/>
  <p:tag name="KSO_WM_TEMPLATE_INDEX" val="20235151"/>
  <p:tag name="KSO_WM_UNIT_LAYERLEVEL" val="1_1_1"/>
  <p:tag name="KSO_WM_TAG_VERSION" val="3.0"/>
  <p:tag name="KSO_WM_BEAUTIFY_FLAG" val="#wm#"/>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7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5151_4*l_h_i*1_3_1"/>
  <p:tag name="KSO_WM_TEMPLATE_CATEGORY" val="diagram"/>
  <p:tag name="KSO_WM_TEMPLATE_INDEX" val="20235151"/>
  <p:tag name="KSO_WM_UNIT_LAYERLEVEL" val="1_1_1"/>
  <p:tag name="KSO_WM_TAG_VERSION" val="3.0"/>
  <p:tag name="KSO_WM_BEAUTIFY_FLAG" val="#wm#"/>
  <p:tag name="KSO_WM_DIAGRAM_MAX_ITEMCNT" val="12"/>
  <p:tag name="KSO_WM_DIAGRAM_MIN_ITEMCNT" val="2"/>
  <p:tag name="KSO_WM_DIAGRAM_VIRTUALLY_FRAME" val="{&quot;height&quot;:372.1499938964844,&quot;left&quot;:33.32499389648437,&quot;top&quot;:150.57500305175782,&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76.xml><?xml version="1.0" encoding="utf-8"?>
<p:tagLst xmlns:p="http://schemas.openxmlformats.org/presentationml/2006/main">
  <p:tag name="KSO_WM_DIAGRAM_VIRTUALLY_FRAME" val="{&quot;height&quot;:372.1499938964844,&quot;left&quot;:33.32499389648437,&quot;top&quot;:150.57500305175782,&quot;width&quot;:850.4500122070312}"/>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5151_4*l_h_f*1_4_1"/>
  <p:tag name="KSO_WM_TEMPLATE_CATEGORY" val="diagram"/>
  <p:tag name="KSO_WM_TEMPLATE_INDEX" val="20235151"/>
  <p:tag name="KSO_WM_UNIT_LAYERLEVEL" val="1_1_1"/>
  <p:tag name="KSO_WM_TAG_VERSION" val="3.0"/>
  <p:tag name="KSO_WM_BEAUTIFY_FLAG" val="#wm#"/>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7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5151_4*l_h_i*1_4_1"/>
  <p:tag name="KSO_WM_TEMPLATE_CATEGORY" val="diagram"/>
  <p:tag name="KSO_WM_TEMPLATE_INDEX" val="20235151"/>
  <p:tag name="KSO_WM_UNIT_LAYERLEVEL" val="1_1_1"/>
  <p:tag name="KSO_WM_TAG_VERSION" val="3.0"/>
  <p:tag name="KSO_WM_BEAUTIFY_FLAG" val="#wm#"/>
  <p:tag name="KSO_WM_DIAGRAM_MAX_ITEMCNT" val="12"/>
  <p:tag name="KSO_WM_DIAGRAM_MIN_ITEMCNT" val="2"/>
  <p:tag name="KSO_WM_DIAGRAM_VIRTUALLY_FRAME" val="{&quot;height&quot;:372.1499938964844,&quot;left&quot;:33.32499389648437,&quot;top&quot;:150.57500305175782,&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78.xml><?xml version="1.0" encoding="utf-8"?>
<p:tagLst xmlns:p="http://schemas.openxmlformats.org/presentationml/2006/main">
  <p:tag name="KSO_WM_DIAGRAM_VIRTUALLY_FRAME" val="{&quot;height&quot;:372.1499938964844,&quot;left&quot;:33.32499389648437,&quot;top&quot;:150.57500305175782,&quot;width&quot;:850.4500122070312}"/>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5151_4*l_h_f*1_5_1"/>
  <p:tag name="KSO_WM_TEMPLATE_CATEGORY" val="diagram"/>
  <p:tag name="KSO_WM_TEMPLATE_INDEX" val="20235151"/>
  <p:tag name="KSO_WM_UNIT_LAYERLEVEL" val="1_1_1"/>
  <p:tag name="KSO_WM_TAG_VERSION" val="3.0"/>
  <p:tag name="KSO_WM_BEAUTIFY_FLAG" val="#wm#"/>
  <p:tag name="KSO_WM_UNIT_TEXT_TYPE" val="1"/>
  <p:tag name="KSO_WM_DIAGRAM_MAX_ITEMCNT" val="12"/>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8"/>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7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5151_4*l_h_i*1_5_1"/>
  <p:tag name="KSO_WM_TEMPLATE_CATEGORY" val="diagram"/>
  <p:tag name="KSO_WM_TEMPLATE_INDEX" val="20235151"/>
  <p:tag name="KSO_WM_UNIT_LAYERLEVEL" val="1_1_1"/>
  <p:tag name="KSO_WM_TAG_VERSION" val="3.0"/>
  <p:tag name="KSO_WM_BEAUTIFY_FLAG" val="#wm#"/>
  <p:tag name="KSO_WM_DIAGRAM_MAX_ITEMCNT" val="12"/>
  <p:tag name="KSO_WM_DIAGRAM_MIN_ITEMCNT" val="2"/>
  <p:tag name="KSO_WM_DIAGRAM_VIRTUALLY_FRAME" val="{&quot;height&quot;:372.1499938964844,&quot;left&quot;:33.32499389648437,&quot;top&quot;:150.57500305175782,&quot;width&quot;:850.45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0.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 name="resource_record_key" val="{&quot;65&quot;:[20233299],&quot;70&quot;:[3333433]}"/>
</p:tagLst>
</file>

<file path=ppt/tags/tag81.xml><?xml version="1.0" encoding="utf-8"?>
<p:tagLst xmlns:p="http://schemas.openxmlformats.org/presentationml/2006/main">
  <p:tag name="KSO_WM_UNIT_INDEX" val="1"/>
  <p:tag name="KSO_WM_UNIT_TYPE" val="f"/>
  <p:tag name="KSO_WM_UNIT_SUBTYPE" val="a"/>
  <p:tag name="KSO_WM_BEAUTIFY_FLAG" val="#wm#"/>
</p:tagLst>
</file>

<file path=ppt/tags/tag82.xml><?xml version="1.0" encoding="utf-8"?>
<p:tagLst xmlns:p="http://schemas.openxmlformats.org/presentationml/2006/main">
  <p:tag name="KSO_WM_SLIDE_TYPE" val="text"/>
  <p:tag name="KSO_WM_BEAUTIFY_FLAG" val="#wm#"/>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3299"/>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3.xml><?xml version="1.0" encoding="utf-8"?>
<p:tagLst xmlns:p="http://schemas.openxmlformats.org/presentationml/2006/main">
  <p:tag name="KSO_WM_UNIT_INDEX" val="3"/>
  <p:tag name="KSO_WM_UNIT_TYPE" val="f"/>
  <p:tag name="KSO_WM_UNIT_SUBTYPE" val="a"/>
  <p:tag name="KSO_WM_BEAUTIFY_FLAG" val="#wm#"/>
</p:tagLst>
</file>

<file path=ppt/tags/tag84.xml><?xml version="1.0" encoding="utf-8"?>
<p:tagLst xmlns:p="http://schemas.openxmlformats.org/presentationml/2006/main">
  <p:tag name="KSO_WM_UNIT_INDEX" val="4"/>
  <p:tag name="KSO_WM_UNIT_TYPE" val="f"/>
  <p:tag name="KSO_WM_UNIT_SUBTYPE" val="a"/>
  <p:tag name="KSO_WM_BEAUTIFY_FLAG" val="#wm#"/>
</p:tagLst>
</file>

<file path=ppt/tags/tag85.xml><?xml version="1.0" encoding="utf-8"?>
<p:tagLst xmlns:p="http://schemas.openxmlformats.org/presentationml/2006/main">
  <p:tag name="KSO_WM_UNIT_INDEX" val="6"/>
  <p:tag name="KSO_WM_UNIT_TYPE" val="f"/>
  <p:tag name="KSO_WM_UNIT_SUBTYPE" val="a"/>
  <p:tag name="KSO_WM_BEAUTIFY_FLAG" val="#wm#"/>
</p:tagLst>
</file>

<file path=ppt/tags/tag86.xml><?xml version="1.0" encoding="utf-8"?>
<p:tagLst xmlns:p="http://schemas.openxmlformats.org/presentationml/2006/main">
  <p:tag name="KSO_WM_UNIT_INDEX" val="7"/>
  <p:tag name="KSO_WM_UNIT_TYPE" val="f"/>
  <p:tag name="KSO_WM_UNIT_SUBTYPE" val="a"/>
  <p:tag name="KSO_WM_BEAUTIFY_FLAG" val="#wm#"/>
</p:tagLst>
</file>

<file path=ppt/tags/tag87.xml><?xml version="1.0" encoding="utf-8"?>
<p:tagLst xmlns:p="http://schemas.openxmlformats.org/presentationml/2006/main">
  <p:tag name="KSO_WM_UNIT_INDEX" val="13"/>
  <p:tag name="KSO_WM_UNIT_TYPE" val="f"/>
  <p:tag name="KSO_WM_UNIT_SUBTYPE" val="a"/>
  <p:tag name="KSO_WM_BEAUTIFY_FLAG" val="#wm#"/>
</p:tagLst>
</file>

<file path=ppt/tags/tag88.xml><?xml version="1.0" encoding="utf-8"?>
<p:tagLst xmlns:p="http://schemas.openxmlformats.org/presentationml/2006/main">
  <p:tag name="KSO_WM_UNIT_INDEX" val="14"/>
  <p:tag name="KSO_WM_UNIT_TYPE" val="f"/>
  <p:tag name="KSO_WM_UNIT_SUBTYPE" val="a"/>
  <p:tag name="KSO_WM_BEAUTIFY_FLAG" val="#wm#"/>
</p:tagLst>
</file>

<file path=ppt/tags/tag89.xml><?xml version="1.0" encoding="utf-8"?>
<p:tagLst xmlns:p="http://schemas.openxmlformats.org/presentationml/2006/main">
  <p:tag name="KSO_WM_UNIT_INDEX" val="12"/>
  <p:tag name="KSO_WM_UNIT_TYPE" val="f"/>
  <p:tag name="KSO_WM_UNIT_SUBTYPE" val="a"/>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INDEX" val="15"/>
  <p:tag name="KSO_WM_UNIT_TYPE" val="i"/>
  <p:tag name="KSO_WM_BEAUTIFY_FLAG" val="#wm#"/>
</p:tagLst>
</file>

<file path=ppt/tags/tag91.xml><?xml version="1.0" encoding="utf-8"?>
<p:tagLst xmlns:p="http://schemas.openxmlformats.org/presentationml/2006/main">
  <p:tag name="KSO_WM_UNIT_INDEX" val="11"/>
  <p:tag name="KSO_WM_UNIT_TYPE" val="i"/>
  <p:tag name="KSO_WM_BEAUTIFY_FLAG" val="#wm#"/>
</p:tagLst>
</file>

<file path=ppt/tags/tag92.xml><?xml version="1.0" encoding="utf-8"?>
<p:tagLst xmlns:p="http://schemas.openxmlformats.org/presentationml/2006/main">
  <p:tag name="KSO_WM_UNIT_INDEX" val="18"/>
  <p:tag name="KSO_WM_UNIT_TYPE" val="f"/>
  <p:tag name="KSO_WM_UNIT_SUBTYPE" val="a"/>
  <p:tag name="KSO_WM_BEAUTIFY_FLAG" val="#wm#"/>
</p:tagLst>
</file>

<file path=ppt/tags/tag93.xml><?xml version="1.0" encoding="utf-8"?>
<p:tagLst xmlns:p="http://schemas.openxmlformats.org/presentationml/2006/main">
  <p:tag name="KSO_WM_UNIT_INDEX" val="21"/>
  <p:tag name="KSO_WM_UNIT_TYPE" val="f"/>
  <p:tag name="KSO_WM_UNIT_SUBTYPE" val="a"/>
  <p:tag name="KSO_WM_BEAUTIFY_FLAG" val="#wm#"/>
</p:tagLst>
</file>

<file path=ppt/tags/tag94.xml><?xml version="1.0" encoding="utf-8"?>
<p:tagLst xmlns:p="http://schemas.openxmlformats.org/presentationml/2006/main">
  <p:tag name="KSO_WM_UNIT_INDEX" val="23"/>
  <p:tag name="KSO_WM_UNIT_TYPE" val="f"/>
  <p:tag name="KSO_WM_UNIT_SUBTYPE" val="a"/>
  <p:tag name="KSO_WM_BEAUTIFY_FLAG" val="#wm#"/>
</p:tagLst>
</file>

<file path=ppt/tags/tag95.xml><?xml version="1.0" encoding="utf-8"?>
<p:tagLst xmlns:p="http://schemas.openxmlformats.org/presentationml/2006/main">
  <p:tag name="KSO_WM_UNIT_INDEX" val="25"/>
  <p:tag name="KSO_WM_UNIT_TYPE" val="f"/>
  <p:tag name="KSO_WM_UNIT_SUBTYPE" val="a"/>
  <p:tag name="KSO_WM_BEAUTIFY_FLAG" val="#wm#"/>
</p:tagLst>
</file>

<file path=ppt/tags/tag96.xml><?xml version="1.0" encoding="utf-8"?>
<p:tagLst xmlns:p="http://schemas.openxmlformats.org/presentationml/2006/main">
  <p:tag name="KSO_WM_UNIT_INDEX" val="16"/>
  <p:tag name="KSO_WM_UNIT_TYPE" val="i"/>
  <p:tag name="KSO_WM_BEAUTIFY_FLAG" val="#wm#"/>
</p:tagLst>
</file>

<file path=ppt/tags/tag97.xml><?xml version="1.0" encoding="utf-8"?>
<p:tagLst xmlns:p="http://schemas.openxmlformats.org/presentationml/2006/main">
  <p:tag name="KSO_WM_UNIT_INDEX" val="17"/>
  <p:tag name="KSO_WM_UNIT_TYPE" val="i"/>
  <p:tag name="KSO_WM_BEAUTIFY_FLAG" val="#wm#"/>
</p:tagLst>
</file>

<file path=ppt/tags/tag98.xml><?xml version="1.0" encoding="utf-8"?>
<p:tagLst xmlns:p="http://schemas.openxmlformats.org/presentationml/2006/main">
  <p:tag name="KSO_WM_UNIT_INDEX" val="19"/>
  <p:tag name="KSO_WM_UNIT_TYPE" val="i"/>
  <p:tag name="KSO_WM_BEAUTIFY_FLAG" val="#wm#"/>
</p:tagLst>
</file>

<file path=ppt/tags/tag99.xml><?xml version="1.0" encoding="utf-8"?>
<p:tagLst xmlns:p="http://schemas.openxmlformats.org/presentationml/2006/main">
  <p:tag name="KSO_WM_UNIT_INDEX" val="22"/>
  <p:tag name="KSO_WM_UNIT_TYPE" val="i"/>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自定义 45">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15590</Words>
  <Application>WPS 演示</Application>
  <PresentationFormat>宽屏</PresentationFormat>
  <Paragraphs>1285</Paragraphs>
  <Slides>85</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85</vt:i4>
      </vt:variant>
    </vt:vector>
  </HeadingPairs>
  <TitlesOfParts>
    <vt:vector size="96" baseType="lpstr">
      <vt:lpstr>Arial</vt:lpstr>
      <vt:lpstr>宋体</vt:lpstr>
      <vt:lpstr>Wingdings</vt:lpstr>
      <vt:lpstr>微软雅黑</vt:lpstr>
      <vt:lpstr>MiSans Demibold</vt:lpstr>
      <vt:lpstr>Arial Unicode MS</vt:lpstr>
      <vt:lpstr>Calibri</vt:lpstr>
      <vt:lpstr>Arial</vt:lpstr>
      <vt:lpstr>Office 主题​​</vt:lpstr>
      <vt:lpstr>1_Office 主题​​</vt:lpstr>
      <vt:lpstr>2_Office 主题​​</vt:lpstr>
      <vt:lpstr>PowerPoint 演示文稿</vt:lpstr>
      <vt:lpstr>Langchain介绍</vt:lpstr>
      <vt:lpstr>PowerPoint 演示文稿</vt:lpstr>
      <vt:lpstr>Langchain rag 实现</vt:lpstr>
      <vt:lpstr>Langchain能做什么？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agent开发工程师如何工作</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项目分享-法律合同知识问答</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huamin li</dc:creator>
  <cp:lastModifiedBy>san</cp:lastModifiedBy>
  <cp:revision>237</cp:revision>
  <dcterms:created xsi:type="dcterms:W3CDTF">2025-09-06T09:41:00Z</dcterms:created>
  <dcterms:modified xsi:type="dcterms:W3CDTF">2025-12-30T04:06:38Z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50F5ACE8235742AC88259652DD893719_13</vt:lpwstr>
  </property>
  <property fmtid="{D5CDD505-2E9C-101B-9397-08002B2CF9AE}" pid="3" name="KSOProductBuildVer">
    <vt:lpwstr>2052-12.1.0.24034</vt:lpwstr>
  </property>
</Properties>
</file>